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16" r:id="rId1"/>
  </p:sldMasterIdLst>
  <p:notesMasterIdLst>
    <p:notesMasterId r:id="rId20"/>
  </p:notesMasterIdLst>
  <p:handoutMasterIdLst>
    <p:handoutMasterId r:id="rId21"/>
  </p:handoutMasterIdLst>
  <p:sldIdLst>
    <p:sldId id="308" r:id="rId2"/>
    <p:sldId id="281" r:id="rId3"/>
    <p:sldId id="312" r:id="rId4"/>
    <p:sldId id="317" r:id="rId5"/>
    <p:sldId id="318" r:id="rId6"/>
    <p:sldId id="319" r:id="rId7"/>
    <p:sldId id="320" r:id="rId8"/>
    <p:sldId id="327" r:id="rId9"/>
    <p:sldId id="321" r:id="rId10"/>
    <p:sldId id="322" r:id="rId11"/>
    <p:sldId id="323" r:id="rId12"/>
    <p:sldId id="324" r:id="rId13"/>
    <p:sldId id="325" r:id="rId14"/>
    <p:sldId id="326" r:id="rId15"/>
    <p:sldId id="304" r:id="rId16"/>
    <p:sldId id="314" r:id="rId17"/>
    <p:sldId id="328" r:id="rId18"/>
    <p:sldId id="306" r:id="rId19"/>
  </p:sldIdLst>
  <p:sldSz cx="9144000" cy="5143500" type="screen16x9"/>
  <p:notesSz cx="6858000" cy="9144000"/>
  <p:embeddedFontLst>
    <p:embeddedFont>
      <p:font typeface="Roboto" panose="02000000000000000000" pitchFamily="2" charset="0"/>
      <p:regular r:id="rId22"/>
      <p:bold r:id="rId23"/>
      <p:italic r:id="rId24"/>
      <p:boldItalic r:id="rId25"/>
    </p:embeddedFont>
    <p:embeddedFont>
      <p:font typeface="Roboto Regular" panose="02000000000000000000" pitchFamily="2" charset="0"/>
      <p:regular r:id="rId26"/>
    </p:embeddedFont>
  </p:embeddedFontLst>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F6ADBD-3FC7-6349-A56F-F2B9C4C94979}">
          <p14:sldIdLst>
            <p14:sldId id="308"/>
            <p14:sldId id="281"/>
          </p14:sldIdLst>
        </p14:section>
        <p14:section name="SECTION 1" id="{50AA2E71-802C-6845-B402-EADC31EECB30}">
          <p14:sldIdLst>
            <p14:sldId id="312"/>
            <p14:sldId id="317"/>
            <p14:sldId id="318"/>
            <p14:sldId id="319"/>
            <p14:sldId id="320"/>
            <p14:sldId id="327"/>
            <p14:sldId id="321"/>
            <p14:sldId id="322"/>
            <p14:sldId id="323"/>
            <p14:sldId id="324"/>
            <p14:sldId id="325"/>
            <p14:sldId id="326"/>
            <p14:sldId id="304"/>
            <p14:sldId id="314"/>
            <p14:sldId id="328"/>
            <p14:sldId id="306"/>
          </p14:sldIdLst>
        </p14:section>
        <p14:section name="TIMELINE" id="{09655D99-9B23-A943-AE76-7E2A3C6EF6D8}">
          <p14:sldIdLst/>
        </p14:section>
      </p14:sectionLst>
    </p:ext>
    <p:ext uri="{EFAFB233-063F-42B5-8137-9DF3F51BA10A}">
      <p15:sldGuideLst xmlns:p15="http://schemas.microsoft.com/office/powerpoint/2012/main">
        <p15:guide id="2" pos="4968" userDrawn="1">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62C"/>
    <a:srgbClr val="6F1B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27" autoAdjust="0"/>
    <p:restoredTop sz="91111" autoAdjust="0"/>
  </p:normalViewPr>
  <p:slideViewPr>
    <p:cSldViewPr snapToGrid="0" showGuides="1">
      <p:cViewPr varScale="1">
        <p:scale>
          <a:sx n="145" d="100"/>
          <a:sy n="145" d="100"/>
        </p:scale>
        <p:origin x="420" y="-24"/>
      </p:cViewPr>
      <p:guideLst>
        <p:guide pos="4968"/>
        <p:guide orient="horz" pos="162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32" d="100"/>
          <a:sy n="132" d="100"/>
        </p:scale>
        <p:origin x="448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Roboto Regular"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Roboto Regular"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F7C797-B46E-934E-A9B5-FF65575F53E4}" type="slidenum">
              <a:rPr lang="en-US" smtClean="0">
                <a:latin typeface="Roboto Regular" charset="0"/>
              </a:rPr>
              <a:t>‹#›</a:t>
            </a:fld>
            <a:endParaRPr lang="en-US" dirty="0">
              <a:latin typeface="Roboto Regular" charset="0"/>
            </a:endParaRPr>
          </a:p>
        </p:txBody>
      </p:sp>
    </p:spTree>
    <p:extLst>
      <p:ext uri="{BB962C8B-B14F-4D97-AF65-F5344CB8AC3E}">
        <p14:creationId xmlns:p14="http://schemas.microsoft.com/office/powerpoint/2010/main" val="6477682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Regular" charset="0"/>
              </a:defRPr>
            </a:lvl1pPr>
          </a:lstStyle>
          <a:p>
            <a:fld id="{66AC886D-0E04-4D32-8700-6F538542D766}" type="datetimeFigureOut">
              <a:rPr lang="en-US" smtClean="0"/>
              <a:pPr/>
              <a:t>11/17/2016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Regular" charset="0"/>
              </a:defRPr>
            </a:lvl1pPr>
          </a:lstStyle>
          <a:p>
            <a:fld id="{276E01C0-9FAF-4E87-9670-5EE0D47B333C}" type="slidenum">
              <a:rPr lang="en-US" smtClean="0"/>
              <a:pPr/>
              <a:t>‹#›</a:t>
            </a:fld>
            <a:endParaRPr lang="en-US" dirty="0"/>
          </a:p>
        </p:txBody>
      </p:sp>
    </p:spTree>
    <p:extLst>
      <p:ext uri="{BB962C8B-B14F-4D97-AF65-F5344CB8AC3E}">
        <p14:creationId xmlns:p14="http://schemas.microsoft.com/office/powerpoint/2010/main" val="460930674"/>
      </p:ext>
    </p:extLst>
  </p:cSld>
  <p:clrMap bg1="lt1" tx1="dk1" bg2="lt2" tx2="dk2" accent1="accent1" accent2="accent2" accent3="accent3" accent4="accent4" accent5="accent5" accent6="accent6" hlink="hlink" folHlink="folHlink"/>
  <p:notesStyle>
    <a:lvl1pPr marL="0" algn="l" defTabSz="685783" rtl="0" eaLnBrk="1" latinLnBrk="0" hangingPunct="1">
      <a:defRPr sz="900" b="0" i="0" kern="1200">
        <a:solidFill>
          <a:schemeClr val="tx1"/>
        </a:solidFill>
        <a:latin typeface="Roboto Regular" charset="0"/>
        <a:ea typeface="+mn-ea"/>
        <a:cs typeface="+mn-cs"/>
      </a:defRPr>
    </a:lvl1pPr>
    <a:lvl2pPr marL="342892" algn="l" defTabSz="685783" rtl="0" eaLnBrk="1" latinLnBrk="0" hangingPunct="1">
      <a:defRPr sz="900" b="0" i="0" kern="1200">
        <a:solidFill>
          <a:schemeClr val="tx1"/>
        </a:solidFill>
        <a:latin typeface="Roboto Regular" charset="0"/>
        <a:ea typeface="+mn-ea"/>
        <a:cs typeface="+mn-cs"/>
      </a:defRPr>
    </a:lvl2pPr>
    <a:lvl3pPr marL="685783" algn="l" defTabSz="685783" rtl="0" eaLnBrk="1" latinLnBrk="0" hangingPunct="1">
      <a:defRPr sz="900" b="0" i="0" kern="1200">
        <a:solidFill>
          <a:schemeClr val="tx1"/>
        </a:solidFill>
        <a:latin typeface="Roboto Regular" charset="0"/>
        <a:ea typeface="+mn-ea"/>
        <a:cs typeface="+mn-cs"/>
      </a:defRPr>
    </a:lvl3pPr>
    <a:lvl4pPr marL="1028675" algn="l" defTabSz="685783" rtl="0" eaLnBrk="1" latinLnBrk="0" hangingPunct="1">
      <a:defRPr sz="900" b="0" i="0" kern="1200">
        <a:solidFill>
          <a:schemeClr val="tx1"/>
        </a:solidFill>
        <a:latin typeface="Roboto Regular" charset="0"/>
        <a:ea typeface="+mn-ea"/>
        <a:cs typeface="+mn-cs"/>
      </a:defRPr>
    </a:lvl4pPr>
    <a:lvl5pPr marL="1371566" algn="l" defTabSz="685783" rtl="0" eaLnBrk="1" latinLnBrk="0" hangingPunct="1">
      <a:defRPr sz="900" b="0" i="0" kern="1200">
        <a:solidFill>
          <a:schemeClr val="tx1"/>
        </a:solidFill>
        <a:latin typeface="Roboto Regular"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1</a:t>
            </a:fld>
            <a:endParaRPr lang="en-US" dirty="0"/>
          </a:p>
        </p:txBody>
      </p:sp>
    </p:spTree>
    <p:extLst>
      <p:ext uri="{BB962C8B-B14F-4D97-AF65-F5344CB8AC3E}">
        <p14:creationId xmlns:p14="http://schemas.microsoft.com/office/powerpoint/2010/main" val="202624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2</a:t>
            </a:fld>
            <a:endParaRPr lang="en-US" dirty="0"/>
          </a:p>
        </p:txBody>
      </p:sp>
    </p:spTree>
    <p:extLst>
      <p:ext uri="{BB962C8B-B14F-4D97-AF65-F5344CB8AC3E}">
        <p14:creationId xmlns:p14="http://schemas.microsoft.com/office/powerpoint/2010/main" val="503692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15</a:t>
            </a:fld>
            <a:endParaRPr lang="en-US" dirty="0"/>
          </a:p>
        </p:txBody>
      </p:sp>
    </p:spTree>
    <p:extLst>
      <p:ext uri="{BB962C8B-B14F-4D97-AF65-F5344CB8AC3E}">
        <p14:creationId xmlns:p14="http://schemas.microsoft.com/office/powerpoint/2010/main" val="159992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18</a:t>
            </a:fld>
            <a:endParaRPr lang="en-US" dirty="0"/>
          </a:p>
        </p:txBody>
      </p:sp>
    </p:spTree>
    <p:extLst>
      <p:ext uri="{BB962C8B-B14F-4D97-AF65-F5344CB8AC3E}">
        <p14:creationId xmlns:p14="http://schemas.microsoft.com/office/powerpoint/2010/main" val="1242864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194" y="1255537"/>
            <a:ext cx="4923331" cy="920956"/>
          </a:xfrm>
        </p:spPr>
        <p:txBody>
          <a:bodyPr anchor="b">
            <a:noAutofit/>
          </a:bodyPr>
          <a:lstStyle>
            <a:lvl1pPr algn="l">
              <a:lnSpc>
                <a:spcPct val="100000"/>
              </a:lnSpc>
              <a:defRPr sz="5000" b="1">
                <a:solidFill>
                  <a:schemeClr val="bg1"/>
                </a:solidFill>
              </a:defRPr>
            </a:lvl1pPr>
          </a:lstStyle>
          <a:p>
            <a:r>
              <a:rPr lang="en-US" dirty="0" smtClean="0"/>
              <a:t>Click to add title</a:t>
            </a:r>
            <a:endParaRPr lang="en-US" dirty="0"/>
          </a:p>
        </p:txBody>
      </p:sp>
      <p:sp>
        <p:nvSpPr>
          <p:cNvPr id="3" name="Subtitle 2"/>
          <p:cNvSpPr>
            <a:spLocks noGrp="1"/>
          </p:cNvSpPr>
          <p:nvPr>
            <p:ph type="subTitle" idx="1" hasCustomPrompt="1"/>
          </p:nvPr>
        </p:nvSpPr>
        <p:spPr>
          <a:xfrm>
            <a:off x="368194" y="2301908"/>
            <a:ext cx="2608729" cy="1004138"/>
          </a:xfrm>
        </p:spPr>
        <p:txBody>
          <a:bodyPr>
            <a:normAutofit/>
          </a:bodyPr>
          <a:lstStyle>
            <a:lvl1pPr marL="0" indent="0" algn="l">
              <a:buNone/>
              <a:defRPr sz="1800" b="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add subtitle</a:t>
            </a:r>
            <a:endParaRPr lang="en-US" dirty="0"/>
          </a:p>
        </p:txBody>
      </p:sp>
      <p:sp>
        <p:nvSpPr>
          <p:cNvPr id="11" name="TextBox 10"/>
          <p:cNvSpPr txBox="1"/>
          <p:nvPr/>
        </p:nvSpPr>
        <p:spPr>
          <a:xfrm>
            <a:off x="6414435" y="5385547"/>
            <a:ext cx="2803525"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a:t>
            </a:r>
            <a:r>
              <a:rPr lang="en-US" sz="1050" b="0" i="0" baseline="0" dirty="0" smtClean="0">
                <a:latin typeface="Roboto Regular" charset="0"/>
              </a:rPr>
              <a:t>Right click and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“Images/Covers” folder included with this template &amp; select an image to replace the current with</a:t>
            </a:r>
            <a:endParaRPr lang="en-US" sz="1050" b="0" i="0" dirty="0">
              <a:latin typeface="Roboto Regular" charset="0"/>
            </a:endParaRPr>
          </a:p>
        </p:txBody>
      </p:sp>
      <p:sp>
        <p:nvSpPr>
          <p:cNvPr id="13" name="Right Arrow 12"/>
          <p:cNvSpPr/>
          <p:nvPr/>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8" name="Date Placeholder 3"/>
          <p:cNvSpPr>
            <a:spLocks noGrp="1"/>
          </p:cNvSpPr>
          <p:nvPr>
            <p:ph type="dt" sz="half" idx="11"/>
          </p:nvPr>
        </p:nvSpPr>
        <p:spPr>
          <a:xfrm>
            <a:off x="7305452" y="4780122"/>
            <a:ext cx="1552799" cy="273844"/>
          </a:xfrm>
          <a:prstGeom prst="rect">
            <a:avLst/>
          </a:prstGeom>
        </p:spPr>
        <p:txBody>
          <a:bodyPr/>
          <a:lstStyle>
            <a:lvl1pPr algn="l">
              <a:defRPr sz="1050" b="0" i="0">
                <a:solidFill>
                  <a:schemeClr val="bg1"/>
                </a:solidFill>
                <a:latin typeface="Roboto Regular" charset="0"/>
              </a:defRPr>
            </a:lvl1pPr>
          </a:lstStyle>
          <a:p>
            <a:endParaRPr lang="en-US"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0" name="TextBox 9"/>
          <p:cNvSpPr txBox="1"/>
          <p:nvPr userDrawn="1"/>
        </p:nvSpPr>
        <p:spPr>
          <a:xfrm>
            <a:off x="6414435" y="5385547"/>
            <a:ext cx="2803525"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a:t>
            </a:r>
            <a:r>
              <a:rPr lang="en-US" sz="1050" b="0" i="0" baseline="0" dirty="0" smtClean="0">
                <a:latin typeface="Roboto Regular" charset="0"/>
              </a:rPr>
              <a:t>Right click and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“Images/Covers” folder included with this template &amp; select an image to replace the current with</a:t>
            </a:r>
            <a:endParaRPr lang="en-US" sz="1050" b="0" i="0" dirty="0">
              <a:latin typeface="Roboto Regular" charset="0"/>
            </a:endParaRPr>
          </a:p>
        </p:txBody>
      </p:sp>
      <p:sp>
        <p:nvSpPr>
          <p:cNvPr id="12" name="Right Arrow 11"/>
          <p:cNvSpPr/>
          <p:nvPr userDrawn="1"/>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5" name="TextBox 14"/>
          <p:cNvSpPr txBox="1"/>
          <p:nvPr userDrawn="1"/>
        </p:nvSpPr>
        <p:spPr>
          <a:xfrm>
            <a:off x="4287520" y="1229360"/>
            <a:ext cx="184731" cy="300082"/>
          </a:xfrm>
          <a:prstGeom prst="rect">
            <a:avLst/>
          </a:prstGeom>
          <a:noFill/>
        </p:spPr>
        <p:txBody>
          <a:bodyPr wrap="none" rtlCol="0">
            <a:spAutoFit/>
          </a:bodyPr>
          <a:lstStyle/>
          <a:p>
            <a:endParaRPr lang="en-US" dirty="0"/>
          </a:p>
        </p:txBody>
      </p:sp>
      <p:sp>
        <p:nvSpPr>
          <p:cNvPr id="16" name="TextBox 15"/>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7" name="Right Arrow 16"/>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grpSp>
        <p:nvGrpSpPr>
          <p:cNvPr id="18" name="Group 17"/>
          <p:cNvGrpSpPr/>
          <p:nvPr userDrawn="1"/>
        </p:nvGrpSpPr>
        <p:grpSpPr>
          <a:xfrm>
            <a:off x="9228725" y="4553124"/>
            <a:ext cx="2307772" cy="748103"/>
            <a:chOff x="12201526" y="6147058"/>
            <a:chExt cx="3077029" cy="747486"/>
          </a:xfrm>
        </p:grpSpPr>
        <p:sp>
          <p:nvSpPr>
            <p:cNvPr id="19" name="Rectangle 18"/>
            <p:cNvSpPr/>
            <p:nvPr/>
          </p:nvSpPr>
          <p:spPr>
            <a:xfrm>
              <a:off x="12201526" y="6147058"/>
              <a:ext cx="3077029" cy="7474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50" dirty="0">
                <a:solidFill>
                  <a:schemeClr val="bg1"/>
                </a:solidFill>
                <a:latin typeface="Roboto Regular" charset="0"/>
              </a:endParaRPr>
            </a:p>
          </p:txBody>
        </p:sp>
        <p:sp>
          <p:nvSpPr>
            <p:cNvPr id="20" name="TextBox 19"/>
            <p:cNvSpPr txBox="1"/>
            <p:nvPr/>
          </p:nvSpPr>
          <p:spPr>
            <a:xfrm>
              <a:off x="12649201" y="6268814"/>
              <a:ext cx="2548189" cy="599669"/>
            </a:xfrm>
            <a:prstGeom prst="rect">
              <a:avLst/>
            </a:prstGeom>
            <a:noFill/>
          </p:spPr>
          <p:txBody>
            <a:bodyPr wrap="square" rtlCol="0">
              <a:spAutoFit/>
            </a:bodyPr>
            <a:lstStyle/>
            <a:p>
              <a:r>
                <a:rPr lang="en-US" sz="825" dirty="0">
                  <a:solidFill>
                    <a:schemeClr val="bg1"/>
                  </a:solidFill>
                  <a:latin typeface="Roboto Regular" charset="0"/>
                </a:rPr>
                <a:t>*Note: you can change the </a:t>
              </a:r>
              <a:r>
                <a:rPr lang="en-US" sz="825" dirty="0">
                  <a:solidFill>
                    <a:schemeClr val="bg1"/>
                  </a:solidFill>
                </a:rPr>
                <a:t>color of the date to white or black depending on the image background chosen from “Images/Covers”</a:t>
              </a:r>
              <a:endParaRPr lang="en-US" sz="825" dirty="0">
                <a:solidFill>
                  <a:schemeClr val="bg1"/>
                </a:solidFill>
                <a:latin typeface="Roboto Regular" charset="0"/>
              </a:endParaRPr>
            </a:p>
          </p:txBody>
        </p:sp>
        <p:sp>
          <p:nvSpPr>
            <p:cNvPr id="21" name="Isosceles Triangle 12"/>
            <p:cNvSpPr/>
            <p:nvPr/>
          </p:nvSpPr>
          <p:spPr>
            <a:xfrm rot="16200000">
              <a:off x="12330318" y="6373584"/>
              <a:ext cx="256764" cy="2213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Roboto Regular" charset="0"/>
              </a:endParaRPr>
            </a:p>
          </p:txBody>
        </p:sp>
      </p:grpSp>
      <p:sp>
        <p:nvSpPr>
          <p:cNvPr id="7" name="Text Placeholder 6"/>
          <p:cNvSpPr>
            <a:spLocks noGrp="1"/>
          </p:cNvSpPr>
          <p:nvPr>
            <p:ph type="body" sz="quarter" idx="12" hasCustomPrompt="1"/>
          </p:nvPr>
        </p:nvSpPr>
        <p:spPr>
          <a:xfrm>
            <a:off x="368194" y="4027920"/>
            <a:ext cx="2509917" cy="653313"/>
          </a:xfrm>
        </p:spPr>
        <p:txBody>
          <a:bodyPr>
            <a:normAutofit/>
          </a:bodyPr>
          <a:lstStyle>
            <a:lvl1pPr marL="0" indent="0">
              <a:buNone/>
              <a:defRPr sz="1200">
                <a:solidFill>
                  <a:schemeClr val="bg1"/>
                </a:solidFill>
              </a:defRPr>
            </a:lvl1pPr>
          </a:lstStyle>
          <a:p>
            <a:pPr lvl="0"/>
            <a:r>
              <a:rPr lang="en-US" dirty="0" smtClean="0"/>
              <a:t>Click to add hashtag</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Title and Content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9560"/>
            <a:ext cx="7277100" cy="576559"/>
          </a:xfrm>
        </p:spPr>
        <p:txBody>
          <a:bodyPr/>
          <a:lstStyle>
            <a:lvl1pPr>
              <a:defRPr b="1"/>
            </a:lvl1pPr>
          </a:lstStyle>
          <a:p>
            <a:r>
              <a:rPr lang="en-US" dirty="0" smtClean="0"/>
              <a:t>Click to add slide title</a:t>
            </a:r>
            <a:endParaRPr lang="en-US" dirty="0"/>
          </a:p>
        </p:txBody>
      </p:sp>
      <p:sp>
        <p:nvSpPr>
          <p:cNvPr id="3" name="Content Placeholder 2"/>
          <p:cNvSpPr>
            <a:spLocks noGrp="1"/>
          </p:cNvSpPr>
          <p:nvPr>
            <p:ph idx="1" hasCustomPrompt="1"/>
          </p:nvPr>
        </p:nvSpPr>
        <p:spPr>
          <a:xfrm>
            <a:off x="285750" y="1209676"/>
            <a:ext cx="8572500" cy="3390901"/>
          </a:xfrm>
        </p:spPr>
        <p:txBody>
          <a:bodyPr/>
          <a:lstStyle>
            <a:lvl1pPr marL="0" indent="0">
              <a:buNone/>
              <a:defRPr/>
            </a:lvl1pPr>
            <a:lvl2pPr marL="342891" indent="0">
              <a:buNone/>
              <a:defRPr/>
            </a:lvl2pPr>
            <a:lvl3pPr marL="685782" indent="0">
              <a:buNone/>
              <a:defRPr/>
            </a:lvl3pPr>
            <a:lvl4pPr marL="1028674" indent="0">
              <a:buNone/>
              <a:defRPr/>
            </a:lvl4pPr>
            <a:lvl5pPr marL="1371566" indent="0">
              <a:buNone/>
              <a:defRPr/>
            </a:lvl5pPr>
          </a:lstStyle>
          <a:p>
            <a:pPr lvl="0"/>
            <a:r>
              <a:rPr lang="en-US" dirty="0" smtClean="0"/>
              <a:t>Click to add content</a:t>
            </a:r>
            <a:endParaRPr lang="en-US" dirty="0"/>
          </a:p>
        </p:txBody>
      </p:sp>
      <p:sp>
        <p:nvSpPr>
          <p:cNvPr id="7" name="Text Placeholder 6"/>
          <p:cNvSpPr>
            <a:spLocks noGrp="1"/>
          </p:cNvSpPr>
          <p:nvPr>
            <p:ph type="body" sz="quarter" idx="13" hasCustomPrompt="1"/>
          </p:nvPr>
        </p:nvSpPr>
        <p:spPr>
          <a:xfrm>
            <a:off x="285750" y="896078"/>
            <a:ext cx="8572500" cy="373558"/>
          </a:xfrm>
        </p:spPr>
        <p:txBody>
          <a:bodyPr>
            <a:normAutofit/>
          </a:bodyPr>
          <a:lstStyle>
            <a:lvl1pPr marL="0" indent="0">
              <a:buNone/>
              <a:defRPr lang="en-US" sz="1800" b="1" i="0" dirty="0">
                <a:solidFill>
                  <a:schemeClr val="accent1"/>
                </a:solidFill>
              </a:defRPr>
            </a:lvl1pPr>
          </a:lstStyle>
          <a:p>
            <a:pPr lvl="0"/>
            <a:r>
              <a:rPr lang="en-US" dirty="0" smtClean="0"/>
              <a:t>Click to add content title</a:t>
            </a:r>
          </a:p>
        </p:txBody>
      </p:sp>
      <p:sp>
        <p:nvSpPr>
          <p:cNvPr id="14"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8" name="TextBox 7"/>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9" name="Rectangle 18"/>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7176"/>
            <a:ext cx="7105650" cy="576559"/>
          </a:xfrm>
        </p:spPr>
        <p:txBody>
          <a:bodyPr/>
          <a:lstStyle>
            <a:lvl1pPr>
              <a:defRPr b="1"/>
            </a:lvl1pPr>
          </a:lstStyle>
          <a:p>
            <a:r>
              <a:rPr lang="en-US" dirty="0" smtClean="0"/>
              <a:t>Click to add slide title</a:t>
            </a:r>
            <a:endParaRPr lang="en-US" dirty="0"/>
          </a:p>
        </p:txBody>
      </p:sp>
      <p:sp>
        <p:nvSpPr>
          <p:cNvPr id="3" name="Content Placeholder 2"/>
          <p:cNvSpPr>
            <a:spLocks noGrp="1"/>
          </p:cNvSpPr>
          <p:nvPr>
            <p:ph sz="half" idx="1" hasCustomPrompt="1"/>
          </p:nvPr>
        </p:nvSpPr>
        <p:spPr>
          <a:xfrm>
            <a:off x="285751" y="833735"/>
            <a:ext cx="4143375" cy="3766841"/>
          </a:xfrm>
        </p:spPr>
        <p:txBody>
          <a:bodyPr/>
          <a:lstStyle>
            <a:lvl1pPr marL="0" indent="0">
              <a:buFontTx/>
              <a:buNone/>
              <a:defRPr/>
            </a:lvl1pPr>
          </a:lstStyle>
          <a:p>
            <a:pPr lvl="0"/>
            <a:r>
              <a:rPr lang="en-US" dirty="0" smtClean="0"/>
              <a:t>Click to add content</a:t>
            </a:r>
            <a:endParaRPr lang="en-US" dirty="0"/>
          </a:p>
        </p:txBody>
      </p:sp>
      <p:sp>
        <p:nvSpPr>
          <p:cNvPr id="4" name="Content Placeholder 3"/>
          <p:cNvSpPr>
            <a:spLocks noGrp="1"/>
          </p:cNvSpPr>
          <p:nvPr>
            <p:ph sz="half" idx="2" hasCustomPrompt="1"/>
          </p:nvPr>
        </p:nvSpPr>
        <p:spPr>
          <a:xfrm>
            <a:off x="4686300" y="833735"/>
            <a:ext cx="4171950" cy="3766841"/>
          </a:xfrm>
        </p:spPr>
        <p:txBody>
          <a:bodyPr/>
          <a:lstStyle>
            <a:lvl1pPr marL="0" indent="0">
              <a:buFontTx/>
              <a:buNone/>
              <a:defRPr/>
            </a:lvl1pPr>
          </a:lstStyle>
          <a:p>
            <a:pPr lvl="0"/>
            <a:r>
              <a:rPr lang="en-US" dirty="0" smtClean="0"/>
              <a:t>Click to add content</a:t>
            </a:r>
            <a:endParaRPr lang="en-US" dirty="0"/>
          </a:p>
        </p:txBody>
      </p:sp>
      <p:sp>
        <p:nvSpPr>
          <p:cNvPr id="14"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8" name="TextBox 7"/>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8" name="Rectangle 17"/>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85751" y="983634"/>
            <a:ext cx="4143375" cy="350491"/>
          </a:xfrm>
        </p:spPr>
        <p:txBody>
          <a:bodyPr anchor="t">
            <a:normAutofit/>
          </a:bodyPr>
          <a:lstStyle>
            <a:lvl1pPr marL="0" indent="0">
              <a:buNone/>
              <a:defRPr sz="1800" b="1" i="0">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4" name="Content Placeholder 3"/>
          <p:cNvSpPr>
            <a:spLocks noGrp="1"/>
          </p:cNvSpPr>
          <p:nvPr>
            <p:ph sz="half" idx="2" hasCustomPrompt="1"/>
          </p:nvPr>
        </p:nvSpPr>
        <p:spPr>
          <a:xfrm>
            <a:off x="285751" y="1330524"/>
            <a:ext cx="4143375" cy="3270053"/>
          </a:xfrm>
        </p:spPr>
        <p:txBody>
          <a:bodyPr/>
          <a:lstStyle>
            <a:lvl1pPr marL="0" indent="0">
              <a:buNone/>
              <a:defRPr/>
            </a:lvl1pPr>
          </a:lstStyle>
          <a:p>
            <a:pPr lvl="0"/>
            <a:r>
              <a:rPr lang="en-US" dirty="0" smtClean="0"/>
              <a:t>Click to add content</a:t>
            </a:r>
            <a:endParaRPr lang="en-US" dirty="0"/>
          </a:p>
        </p:txBody>
      </p:sp>
      <p:sp>
        <p:nvSpPr>
          <p:cNvPr id="5" name="Text Placeholder 4"/>
          <p:cNvSpPr>
            <a:spLocks noGrp="1"/>
          </p:cNvSpPr>
          <p:nvPr>
            <p:ph type="body" sz="quarter" idx="3" hasCustomPrompt="1"/>
          </p:nvPr>
        </p:nvSpPr>
        <p:spPr>
          <a:xfrm>
            <a:off x="4686300" y="983634"/>
            <a:ext cx="4171950" cy="350491"/>
          </a:xfrm>
        </p:spPr>
        <p:txBody>
          <a:bodyPr anchor="t">
            <a:normAutofit/>
          </a:bodyPr>
          <a:lstStyle>
            <a:lvl1pPr marL="0" marR="0" indent="0" algn="l" defTabSz="685783" rtl="0" eaLnBrk="1" fontAlgn="auto" latinLnBrk="0" hangingPunct="1">
              <a:lnSpc>
                <a:spcPct val="100000"/>
              </a:lnSpc>
              <a:spcBef>
                <a:spcPts val="750"/>
              </a:spcBef>
              <a:spcAft>
                <a:spcPts val="0"/>
              </a:spcAft>
              <a:buClr>
                <a:schemeClr val="accent1"/>
              </a:buClr>
              <a:buSzTx/>
              <a:buFont typeface="Arial" panose="020B0604020202020204" pitchFamily="34" charset="0"/>
              <a:buNone/>
              <a:tabLst/>
              <a:defRPr sz="1800" b="1" i="0">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6" name="Content Placeholder 5"/>
          <p:cNvSpPr>
            <a:spLocks noGrp="1"/>
          </p:cNvSpPr>
          <p:nvPr>
            <p:ph sz="quarter" idx="4" hasCustomPrompt="1"/>
          </p:nvPr>
        </p:nvSpPr>
        <p:spPr>
          <a:xfrm>
            <a:off x="4686302" y="1330523"/>
            <a:ext cx="4171949" cy="3270053"/>
          </a:xfrm>
        </p:spPr>
        <p:txBody>
          <a:bodyPr/>
          <a:lstStyle>
            <a:lvl1pPr marL="0" indent="0">
              <a:buNone/>
              <a:defRPr/>
            </a:lvl1pPr>
          </a:lstStyle>
          <a:p>
            <a:pPr lvl="0"/>
            <a:r>
              <a:rPr lang="en-US" smtClean="0"/>
              <a:t>Click to add content</a:t>
            </a:r>
            <a:endParaRPr lang="en-US" dirty="0"/>
          </a:p>
        </p:txBody>
      </p:sp>
      <p:sp>
        <p:nvSpPr>
          <p:cNvPr id="11" name="Title 1"/>
          <p:cNvSpPr>
            <a:spLocks noGrp="1"/>
          </p:cNvSpPr>
          <p:nvPr>
            <p:ph type="title" hasCustomPrompt="1"/>
          </p:nvPr>
        </p:nvSpPr>
        <p:spPr>
          <a:xfrm>
            <a:off x="285750" y="257176"/>
            <a:ext cx="7258050" cy="576559"/>
          </a:xfrm>
        </p:spPr>
        <p:txBody>
          <a:bodyPr/>
          <a:lstStyle>
            <a:lvl1pPr>
              <a:defRPr b="1"/>
            </a:lvl1pPr>
          </a:lstStyle>
          <a:p>
            <a:r>
              <a:rPr lang="en-US" dirty="0" smtClean="0"/>
              <a:t>Click to add slide title</a:t>
            </a:r>
            <a:endParaRPr lang="en-US" dirty="0"/>
          </a:p>
        </p:txBody>
      </p:sp>
      <p:sp>
        <p:nvSpPr>
          <p:cNvPr id="17" name="Footer Placeholder 15"/>
          <p:cNvSpPr>
            <a:spLocks noGrp="1"/>
          </p:cNvSpPr>
          <p:nvPr>
            <p:ph type="ftr" sz="quarter" idx="10"/>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10" name="TextBox 9"/>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8" name="TextBox 17"/>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9" name="Right Arrow 18"/>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21" name="Rectangle 20"/>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7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column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228976" y="1410850"/>
            <a:ext cx="2686050" cy="320509"/>
          </a:xfrm>
        </p:spPr>
        <p:txBody>
          <a:bodyPr anchor="t">
            <a:noAutofit/>
          </a:bodyPr>
          <a:lstStyle>
            <a:lvl1pPr marL="0" indent="0">
              <a:buNone/>
              <a:defRPr sz="18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4" name="Content Placeholder 3"/>
          <p:cNvSpPr>
            <a:spLocks noGrp="1"/>
          </p:cNvSpPr>
          <p:nvPr>
            <p:ph sz="half" idx="2" hasCustomPrompt="1"/>
          </p:nvPr>
        </p:nvSpPr>
        <p:spPr>
          <a:xfrm>
            <a:off x="3228975" y="1779551"/>
            <a:ext cx="2686050" cy="3278221"/>
          </a:xfrm>
        </p:spPr>
        <p:txBody>
          <a:bodyPr/>
          <a:lstStyle>
            <a:lvl1pPr marL="0" indent="0">
              <a:buFontTx/>
              <a:buNone/>
              <a:defRPr/>
            </a:lvl1pPr>
          </a:lstStyle>
          <a:p>
            <a:pPr lvl="0"/>
            <a:r>
              <a:rPr lang="en-US" dirty="0" smtClean="0"/>
              <a:t>Click to add content</a:t>
            </a:r>
            <a:endParaRPr lang="en-US" dirty="0"/>
          </a:p>
        </p:txBody>
      </p:sp>
      <p:sp>
        <p:nvSpPr>
          <p:cNvPr id="5" name="Text Placeholder 4"/>
          <p:cNvSpPr>
            <a:spLocks noGrp="1"/>
          </p:cNvSpPr>
          <p:nvPr>
            <p:ph type="body" sz="quarter" idx="3" hasCustomPrompt="1"/>
          </p:nvPr>
        </p:nvSpPr>
        <p:spPr>
          <a:xfrm>
            <a:off x="6172200" y="1410850"/>
            <a:ext cx="2686050" cy="328005"/>
          </a:xfrm>
        </p:spPr>
        <p:txBody>
          <a:bodyPr anchor="t">
            <a:noAutofit/>
          </a:bodyPr>
          <a:lstStyle>
            <a:lvl1pPr marL="0" indent="0">
              <a:buNone/>
              <a:defRPr sz="18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6" name="Content Placeholder 5"/>
          <p:cNvSpPr>
            <a:spLocks noGrp="1"/>
          </p:cNvSpPr>
          <p:nvPr>
            <p:ph sz="quarter" idx="4" hasCustomPrompt="1"/>
          </p:nvPr>
        </p:nvSpPr>
        <p:spPr>
          <a:xfrm>
            <a:off x="6172200" y="1786529"/>
            <a:ext cx="2686050" cy="3271243"/>
          </a:xfrm>
        </p:spPr>
        <p:txBody>
          <a:bodyPr/>
          <a:lstStyle>
            <a:lvl1pPr marL="0" indent="0">
              <a:buFontTx/>
              <a:buNone/>
              <a:defRPr/>
            </a:lvl1pPr>
          </a:lstStyle>
          <a:p>
            <a:pPr lvl="0"/>
            <a:r>
              <a:rPr lang="en-US" dirty="0" smtClean="0"/>
              <a:t>Click to add content</a:t>
            </a:r>
            <a:endParaRPr lang="en-US" dirty="0"/>
          </a:p>
        </p:txBody>
      </p:sp>
      <p:sp>
        <p:nvSpPr>
          <p:cNvPr id="11" name="Title 1"/>
          <p:cNvSpPr>
            <a:spLocks noGrp="1"/>
          </p:cNvSpPr>
          <p:nvPr>
            <p:ph type="title" hasCustomPrompt="1"/>
          </p:nvPr>
        </p:nvSpPr>
        <p:spPr>
          <a:xfrm>
            <a:off x="285751" y="257176"/>
            <a:ext cx="7449671" cy="576559"/>
          </a:xfrm>
        </p:spPr>
        <p:txBody>
          <a:bodyPr/>
          <a:lstStyle>
            <a:lvl1pPr>
              <a:defRPr b="1"/>
            </a:lvl1pPr>
          </a:lstStyle>
          <a:p>
            <a:r>
              <a:rPr lang="en-US" dirty="0" smtClean="0"/>
              <a:t>Click to add slide title</a:t>
            </a:r>
            <a:endParaRPr lang="en-US" dirty="0"/>
          </a:p>
        </p:txBody>
      </p:sp>
      <p:sp>
        <p:nvSpPr>
          <p:cNvPr id="15" name="Text Placeholder 2"/>
          <p:cNvSpPr>
            <a:spLocks noGrp="1"/>
          </p:cNvSpPr>
          <p:nvPr>
            <p:ph type="body" idx="13" hasCustomPrompt="1"/>
          </p:nvPr>
        </p:nvSpPr>
        <p:spPr>
          <a:xfrm>
            <a:off x="285751" y="1410851"/>
            <a:ext cx="2686049" cy="328004"/>
          </a:xfrm>
        </p:spPr>
        <p:txBody>
          <a:bodyPr anchor="t">
            <a:noAutofit/>
          </a:bodyPr>
          <a:lstStyle>
            <a:lvl1pPr marL="0" indent="0">
              <a:buNone/>
              <a:defRPr sz="18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16" name="Content Placeholder 3"/>
          <p:cNvSpPr>
            <a:spLocks noGrp="1"/>
          </p:cNvSpPr>
          <p:nvPr>
            <p:ph sz="half" idx="14" hasCustomPrompt="1"/>
          </p:nvPr>
        </p:nvSpPr>
        <p:spPr>
          <a:xfrm>
            <a:off x="285751" y="1786529"/>
            <a:ext cx="2689797" cy="3271243"/>
          </a:xfrm>
        </p:spPr>
        <p:txBody>
          <a:bodyPr/>
          <a:lstStyle>
            <a:lvl1pPr marL="0" indent="0">
              <a:buFontTx/>
              <a:buNone/>
              <a:defRPr/>
            </a:lvl1pPr>
          </a:lstStyle>
          <a:p>
            <a:pPr lvl="0"/>
            <a:r>
              <a:rPr lang="en-US" dirty="0" smtClean="0"/>
              <a:t>Click to add content</a:t>
            </a:r>
            <a:endParaRPr lang="en-US" dirty="0"/>
          </a:p>
        </p:txBody>
      </p:sp>
      <p:sp>
        <p:nvSpPr>
          <p:cNvPr id="20" name="Footer Placeholder 15"/>
          <p:cNvSpPr>
            <a:spLocks noGrp="1"/>
          </p:cNvSpPr>
          <p:nvPr>
            <p:ph type="ftr" sz="quarter" idx="15"/>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12" name="TextBox 11"/>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21" name="TextBox 2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22" name="Right Arrow 21"/>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24" name="Rectangle 23"/>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792">
          <p15:clr>
            <a:srgbClr val="FBAE40"/>
          </p15:clr>
        </p15:guide>
        <p15:guide id="2" pos="7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column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491015" y="987595"/>
            <a:ext cx="1938110"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4" name="Content Placeholder 3"/>
          <p:cNvSpPr>
            <a:spLocks noGrp="1"/>
          </p:cNvSpPr>
          <p:nvPr>
            <p:ph sz="half" idx="2" hasCustomPrompt="1"/>
          </p:nvPr>
        </p:nvSpPr>
        <p:spPr>
          <a:xfrm>
            <a:off x="2491015" y="1351983"/>
            <a:ext cx="1938110"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5" name="Text Placeholder 4"/>
          <p:cNvSpPr>
            <a:spLocks noGrp="1"/>
          </p:cNvSpPr>
          <p:nvPr>
            <p:ph type="body" sz="quarter" idx="3" hasCustomPrompt="1"/>
          </p:nvPr>
        </p:nvSpPr>
        <p:spPr>
          <a:xfrm>
            <a:off x="4686300" y="987595"/>
            <a:ext cx="1943101"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6" name="Content Placeholder 5"/>
          <p:cNvSpPr>
            <a:spLocks noGrp="1"/>
          </p:cNvSpPr>
          <p:nvPr>
            <p:ph sz="quarter" idx="4" hasCustomPrompt="1"/>
          </p:nvPr>
        </p:nvSpPr>
        <p:spPr>
          <a:xfrm>
            <a:off x="4691290" y="1347220"/>
            <a:ext cx="1938111"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11" name="Title 1"/>
          <p:cNvSpPr>
            <a:spLocks noGrp="1"/>
          </p:cNvSpPr>
          <p:nvPr>
            <p:ph type="title" hasCustomPrompt="1"/>
          </p:nvPr>
        </p:nvSpPr>
        <p:spPr>
          <a:xfrm>
            <a:off x="285751" y="257176"/>
            <a:ext cx="7267575" cy="576559"/>
          </a:xfrm>
        </p:spPr>
        <p:txBody>
          <a:bodyPr/>
          <a:lstStyle>
            <a:lvl1pPr>
              <a:defRPr b="1"/>
            </a:lvl1pPr>
          </a:lstStyle>
          <a:p>
            <a:r>
              <a:rPr lang="en-US" dirty="0" smtClean="0"/>
              <a:t>Click to add slide title</a:t>
            </a:r>
            <a:endParaRPr lang="en-US" dirty="0"/>
          </a:p>
        </p:txBody>
      </p:sp>
      <p:sp>
        <p:nvSpPr>
          <p:cNvPr id="15" name="Text Placeholder 2"/>
          <p:cNvSpPr>
            <a:spLocks noGrp="1"/>
          </p:cNvSpPr>
          <p:nvPr>
            <p:ph type="body" idx="13" hasCustomPrompt="1"/>
          </p:nvPr>
        </p:nvSpPr>
        <p:spPr>
          <a:xfrm>
            <a:off x="285750" y="987595"/>
            <a:ext cx="1943100"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16" name="Content Placeholder 3"/>
          <p:cNvSpPr>
            <a:spLocks noGrp="1"/>
          </p:cNvSpPr>
          <p:nvPr>
            <p:ph sz="half" idx="14" hasCustomPrompt="1"/>
          </p:nvPr>
        </p:nvSpPr>
        <p:spPr>
          <a:xfrm>
            <a:off x="285751" y="1351983"/>
            <a:ext cx="1943100"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14" name="Text Placeholder 4"/>
          <p:cNvSpPr>
            <a:spLocks noGrp="1"/>
          </p:cNvSpPr>
          <p:nvPr>
            <p:ph type="body" sz="quarter" idx="15" hasCustomPrompt="1"/>
          </p:nvPr>
        </p:nvSpPr>
        <p:spPr>
          <a:xfrm>
            <a:off x="6901544" y="987595"/>
            <a:ext cx="1956707"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18" name="Content Placeholder 5"/>
          <p:cNvSpPr>
            <a:spLocks noGrp="1"/>
          </p:cNvSpPr>
          <p:nvPr>
            <p:ph sz="quarter" idx="16" hasCustomPrompt="1"/>
          </p:nvPr>
        </p:nvSpPr>
        <p:spPr>
          <a:xfrm>
            <a:off x="6886576" y="1347220"/>
            <a:ext cx="1971675"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20" name="Footer Placeholder 15"/>
          <p:cNvSpPr>
            <a:spLocks noGrp="1"/>
          </p:cNvSpPr>
          <p:nvPr>
            <p:ph type="ftr" sz="quarter" idx="17"/>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17" name="TextBox 16"/>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25" name="TextBox 2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26" name="Right Arrow 2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28" name="Rectangle 27"/>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792">
          <p15:clr>
            <a:srgbClr val="FBAE40"/>
          </p15:clr>
        </p15:guide>
        <p15:guide id="2" orient="horz" pos="338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Full Background Image">
    <p:spTree>
      <p:nvGrpSpPr>
        <p:cNvPr id="1" name=""/>
        <p:cNvGrpSpPr/>
        <p:nvPr/>
      </p:nvGrpSpPr>
      <p:grpSpPr>
        <a:xfrm>
          <a:off x="0" y="0"/>
          <a:ext cx="0" cy="0"/>
          <a:chOff x="0" y="0"/>
          <a:chExt cx="0" cy="0"/>
        </a:xfrm>
      </p:grpSpPr>
      <p:sp>
        <p:nvSpPr>
          <p:cNvPr id="11"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5" name="TextBox 4"/>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8" name="TextBox 7"/>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9" name="Right Arrow 8"/>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slide title</a:t>
            </a:r>
            <a:endParaRPr lang="en-US" dirty="0"/>
          </a:p>
        </p:txBody>
      </p:sp>
      <p:sp>
        <p:nvSpPr>
          <p:cNvPr id="7"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5" name="TextBox 4"/>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0" name="TextBox 9"/>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1" name="Right Arrow 10"/>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_Divider">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8689" y="808162"/>
            <a:ext cx="6105525" cy="1627823"/>
          </a:xfrm>
        </p:spPr>
        <p:txBody>
          <a:bodyPr anchor="t">
            <a:noAutofit/>
          </a:bodyPr>
          <a:lstStyle>
            <a:lvl1pPr>
              <a:lnSpc>
                <a:spcPct val="100000"/>
              </a:lnSpc>
              <a:defRPr sz="10000" b="1" baseline="0">
                <a:solidFill>
                  <a:schemeClr val="bg1"/>
                </a:solidFill>
              </a:defRPr>
            </a:lvl1pPr>
          </a:lstStyle>
          <a:p>
            <a:r>
              <a:rPr lang="en-US" dirty="0" smtClean="0"/>
              <a:t>Click to add title</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45000"/>
          <a:stretch/>
        </p:blipFill>
        <p:spPr>
          <a:xfrm>
            <a:off x="2486026" y="2314575"/>
            <a:ext cx="4981598" cy="2828925"/>
          </a:xfrm>
          <a:prstGeom prst="rect">
            <a:avLst/>
          </a:prstGeom>
        </p:spPr>
      </p:pic>
      <p:sp>
        <p:nvSpPr>
          <p:cNvPr id="9"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t>© 2016 Axway  |  CONFIDENTIAL</a:t>
            </a:r>
            <a:endParaRPr lang="en-US" dirty="0"/>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11" name="TextBox 1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2" name="Right Arrow 11"/>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3" name="TextBox 12"/>
          <p:cNvSpPr txBox="1"/>
          <p:nvPr userDrawn="1"/>
        </p:nvSpPr>
        <p:spPr>
          <a:xfrm>
            <a:off x="8677277"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1668557"/>
            <a:ext cx="9144000" cy="918863"/>
          </a:xfrm>
        </p:spPr>
        <p:txBody>
          <a:bodyPr anchor="t">
            <a:noAutofit/>
          </a:bodyPr>
          <a:lstStyle>
            <a:lvl1pPr algn="ctr">
              <a:defRPr sz="10000" b="1" baseline="0">
                <a:solidFill>
                  <a:schemeClr val="accent1"/>
                </a:solidFill>
              </a:defRPr>
            </a:lvl1pPr>
          </a:lstStyle>
          <a:p>
            <a:r>
              <a:rPr lang="en-US" dirty="0" smtClean="0"/>
              <a:t>Click to add title</a:t>
            </a:r>
            <a:endParaRPr lang="en-US" dirty="0"/>
          </a:p>
        </p:txBody>
      </p:sp>
      <p:sp>
        <p:nvSpPr>
          <p:cNvPr id="3"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sp>
        <p:nvSpPr>
          <p:cNvPr id="5" name="TextBox 4"/>
          <p:cNvSpPr txBox="1"/>
          <p:nvPr userDrawn="1"/>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196" y="1265603"/>
            <a:ext cx="5348930" cy="920956"/>
          </a:xfrm>
        </p:spPr>
        <p:txBody>
          <a:bodyPr anchor="b">
            <a:noAutofit/>
          </a:bodyPr>
          <a:lstStyle>
            <a:lvl1pPr algn="l">
              <a:lnSpc>
                <a:spcPct val="100000"/>
              </a:lnSpc>
              <a:defRPr sz="4000" b="1">
                <a:solidFill>
                  <a:schemeClr val="accent1"/>
                </a:solidFill>
              </a:defRPr>
            </a:lvl1pPr>
          </a:lstStyle>
          <a:p>
            <a:r>
              <a:rPr lang="en-US" dirty="0" smtClean="0"/>
              <a:t>Click to add title</a:t>
            </a:r>
            <a:endParaRPr lang="en-US" dirty="0"/>
          </a:p>
        </p:txBody>
      </p:sp>
      <p:sp>
        <p:nvSpPr>
          <p:cNvPr id="3" name="Subtitle 2"/>
          <p:cNvSpPr>
            <a:spLocks noGrp="1"/>
          </p:cNvSpPr>
          <p:nvPr>
            <p:ph type="subTitle" idx="1" hasCustomPrompt="1"/>
          </p:nvPr>
        </p:nvSpPr>
        <p:spPr>
          <a:xfrm>
            <a:off x="368196" y="2199549"/>
            <a:ext cx="4308735" cy="1004138"/>
          </a:xfrm>
        </p:spPr>
        <p:txBody>
          <a:bodyPr>
            <a:normAutofit/>
          </a:bodyPr>
          <a:lstStyle>
            <a:lvl1pPr marL="0" indent="0" algn="l">
              <a:buNone/>
              <a:defRPr sz="1800" b="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add subtitle</a:t>
            </a:r>
            <a:endParaRPr lang="en-US" dirty="0"/>
          </a:p>
        </p:txBody>
      </p:sp>
      <p:sp>
        <p:nvSpPr>
          <p:cNvPr id="12" name="Date Placeholder 3"/>
          <p:cNvSpPr>
            <a:spLocks noGrp="1"/>
          </p:cNvSpPr>
          <p:nvPr>
            <p:ph type="dt" sz="half" idx="11"/>
          </p:nvPr>
        </p:nvSpPr>
        <p:spPr>
          <a:xfrm>
            <a:off x="7305452" y="4780122"/>
            <a:ext cx="1552799" cy="273844"/>
          </a:xfrm>
          <a:prstGeom prst="rect">
            <a:avLst/>
          </a:prstGeom>
        </p:spPr>
        <p:txBody>
          <a:bodyPr/>
          <a:lstStyle>
            <a:lvl1pPr algn="l">
              <a:defRPr sz="1050" b="0" i="0">
                <a:solidFill>
                  <a:schemeClr val="bg1"/>
                </a:solidFill>
                <a:latin typeface="Roboto Regular" charset="0"/>
              </a:defRPr>
            </a:lvl1pPr>
          </a:lstStyle>
          <a:p>
            <a:endParaRPr lang="en-US"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1" name="TextBox 10"/>
          <p:cNvSpPr txBox="1"/>
          <p:nvPr/>
        </p:nvSpPr>
        <p:spPr>
          <a:xfrm>
            <a:off x="6414435" y="5385547"/>
            <a:ext cx="2803525"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a:t>
            </a:r>
            <a:r>
              <a:rPr lang="en-US" sz="1050" b="0" i="0" baseline="0" dirty="0" smtClean="0">
                <a:latin typeface="Roboto Regular" charset="0"/>
              </a:rPr>
              <a:t>Right click and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“Images/Covers” folder included with this template &amp; select an image to replace the current with</a:t>
            </a:r>
            <a:endParaRPr lang="en-US" sz="1050" b="0" i="0" dirty="0">
              <a:latin typeface="Roboto Regular" charset="0"/>
            </a:endParaRPr>
          </a:p>
        </p:txBody>
      </p:sp>
      <p:sp>
        <p:nvSpPr>
          <p:cNvPr id="13" name="Right Arrow 12"/>
          <p:cNvSpPr/>
          <p:nvPr/>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grpSp>
        <p:nvGrpSpPr>
          <p:cNvPr id="29" name="Group 28"/>
          <p:cNvGrpSpPr/>
          <p:nvPr userDrawn="1"/>
        </p:nvGrpSpPr>
        <p:grpSpPr>
          <a:xfrm>
            <a:off x="9228725" y="4553124"/>
            <a:ext cx="2307772" cy="748103"/>
            <a:chOff x="12201526" y="6147058"/>
            <a:chExt cx="3077029" cy="747486"/>
          </a:xfrm>
        </p:grpSpPr>
        <p:sp>
          <p:nvSpPr>
            <p:cNvPr id="30" name="Rectangle 29"/>
            <p:cNvSpPr/>
            <p:nvPr/>
          </p:nvSpPr>
          <p:spPr>
            <a:xfrm>
              <a:off x="12201526" y="6147058"/>
              <a:ext cx="3077029" cy="7474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50" dirty="0">
                <a:solidFill>
                  <a:schemeClr val="bg1"/>
                </a:solidFill>
                <a:latin typeface="Roboto Regular" charset="0"/>
              </a:endParaRPr>
            </a:p>
          </p:txBody>
        </p:sp>
        <p:sp>
          <p:nvSpPr>
            <p:cNvPr id="31" name="TextBox 30"/>
            <p:cNvSpPr txBox="1"/>
            <p:nvPr/>
          </p:nvSpPr>
          <p:spPr>
            <a:xfrm>
              <a:off x="12649201" y="6268814"/>
              <a:ext cx="2548189" cy="599669"/>
            </a:xfrm>
            <a:prstGeom prst="rect">
              <a:avLst/>
            </a:prstGeom>
            <a:noFill/>
          </p:spPr>
          <p:txBody>
            <a:bodyPr wrap="square" rtlCol="0">
              <a:spAutoFit/>
            </a:bodyPr>
            <a:lstStyle/>
            <a:p>
              <a:r>
                <a:rPr lang="en-US" sz="825" dirty="0">
                  <a:solidFill>
                    <a:schemeClr val="bg1"/>
                  </a:solidFill>
                  <a:latin typeface="Roboto Regular" charset="0"/>
                </a:rPr>
                <a:t>*Note: you can change the </a:t>
              </a:r>
              <a:r>
                <a:rPr lang="en-US" sz="825" dirty="0">
                  <a:solidFill>
                    <a:schemeClr val="bg1"/>
                  </a:solidFill>
                </a:rPr>
                <a:t>color of the date to white or black depending on the image background chosen from “Images/Covers”</a:t>
              </a:r>
              <a:endParaRPr lang="en-US" sz="825" dirty="0">
                <a:solidFill>
                  <a:schemeClr val="bg1"/>
                </a:solidFill>
                <a:latin typeface="Roboto Regular" charset="0"/>
              </a:endParaRPr>
            </a:p>
          </p:txBody>
        </p:sp>
        <p:sp>
          <p:nvSpPr>
            <p:cNvPr id="32" name="Isosceles Triangle 12"/>
            <p:cNvSpPr/>
            <p:nvPr/>
          </p:nvSpPr>
          <p:spPr>
            <a:xfrm rot="16200000">
              <a:off x="12330318" y="6373584"/>
              <a:ext cx="256764" cy="2213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Roboto Regular" charset="0"/>
              </a:endParaRPr>
            </a:p>
          </p:txBody>
        </p:sp>
      </p:grpSp>
      <p:sp>
        <p:nvSpPr>
          <p:cNvPr id="5" name="Text Placeholder 4"/>
          <p:cNvSpPr>
            <a:spLocks noGrp="1"/>
          </p:cNvSpPr>
          <p:nvPr>
            <p:ph type="body" sz="quarter" idx="12" hasCustomPrompt="1"/>
          </p:nvPr>
        </p:nvSpPr>
        <p:spPr>
          <a:xfrm>
            <a:off x="382588" y="4031598"/>
            <a:ext cx="1889125" cy="495300"/>
          </a:xfrm>
        </p:spPr>
        <p:txBody>
          <a:bodyPr>
            <a:normAutofit/>
          </a:bodyPr>
          <a:lstStyle>
            <a:lvl1pPr marL="0" indent="0">
              <a:buNone/>
              <a:defRPr sz="1200"/>
            </a:lvl1pPr>
          </a:lstStyle>
          <a:p>
            <a:pPr lvl="0"/>
            <a:r>
              <a:rPr lang="en-US" dirty="0" smtClean="0"/>
              <a:t>Click to add hashtag</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0-#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1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vider_Whit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p:cNvSpPr txBox="1"/>
          <p:nvPr/>
        </p:nvSpPr>
        <p:spPr>
          <a:xfrm>
            <a:off x="1432300" y="5385547"/>
            <a:ext cx="3344239"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background…Go to Slide Master and </a:t>
            </a:r>
            <a:r>
              <a:rPr lang="en-US" sz="1050" b="0" i="0" baseline="0" dirty="0" smtClean="0">
                <a:latin typeface="Roboto Regular" charset="0"/>
              </a:rPr>
              <a:t>Right click then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“Images/Dividers” folder included with this template &amp; select an image as replacement</a:t>
            </a:r>
            <a:endParaRPr lang="en-US" sz="1050" b="0" i="0" dirty="0">
              <a:latin typeface="Roboto Regular" charset="0"/>
            </a:endParaRPr>
          </a:p>
        </p:txBody>
      </p:sp>
      <p:sp>
        <p:nvSpPr>
          <p:cNvPr id="14" name="Right Arrow 13"/>
          <p:cNvSpPr/>
          <p:nvPr/>
        </p:nvSpPr>
        <p:spPr>
          <a:xfrm rot="16200000">
            <a:off x="487900"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9" name="Title 1"/>
          <p:cNvSpPr>
            <a:spLocks noGrp="1"/>
          </p:cNvSpPr>
          <p:nvPr>
            <p:ph type="ctrTitle" hasCustomPrompt="1"/>
          </p:nvPr>
        </p:nvSpPr>
        <p:spPr>
          <a:xfrm>
            <a:off x="5915026" y="3054909"/>
            <a:ext cx="2943225" cy="830799"/>
          </a:xfrm>
        </p:spPr>
        <p:txBody>
          <a:bodyPr anchor="b">
            <a:noAutofit/>
          </a:bodyPr>
          <a:lstStyle>
            <a:lvl1pPr algn="l">
              <a:defRPr sz="3000" b="1" baseline="0">
                <a:solidFill>
                  <a:schemeClr val="tx1"/>
                </a:solidFill>
              </a:defRPr>
            </a:lvl1pPr>
          </a:lstStyle>
          <a:p>
            <a:r>
              <a:rPr lang="en-US" dirty="0" smtClean="0"/>
              <a:t>Click to add divider title</a:t>
            </a:r>
            <a:endParaRPr lang="en-US" dirty="0"/>
          </a:p>
        </p:txBody>
      </p:sp>
      <p:sp>
        <p:nvSpPr>
          <p:cNvPr id="20" name="Subtitle 2"/>
          <p:cNvSpPr>
            <a:spLocks noGrp="1"/>
          </p:cNvSpPr>
          <p:nvPr>
            <p:ph type="subTitle" idx="1" hasCustomPrompt="1"/>
          </p:nvPr>
        </p:nvSpPr>
        <p:spPr>
          <a:xfrm>
            <a:off x="5915026" y="3881904"/>
            <a:ext cx="2940798" cy="422201"/>
          </a:xfrm>
        </p:spPr>
        <p:txBody>
          <a:bodyPr>
            <a:noAutofit/>
          </a:bodyPr>
          <a:lstStyle>
            <a:lvl1pPr marL="0" indent="0" algn="l">
              <a:buNone/>
              <a:defRPr sz="1800" b="0">
                <a:solidFill>
                  <a:schemeClr val="accent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add subtitle</a:t>
            </a:r>
            <a:endParaRPr lang="en-US" dirty="0"/>
          </a:p>
        </p:txBody>
      </p:sp>
      <p:sp>
        <p:nvSpPr>
          <p:cNvPr id="11"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sp>
        <p:nvSpPr>
          <p:cNvPr id="7" name="TextBox 6"/>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3" name="TextBox 12"/>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5" name="Right Arrow 14"/>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additive="base">
                                        <p:cTn id="1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 presetClass="entr" presetSubtype="8" decel="5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9560"/>
            <a:ext cx="7334250" cy="576559"/>
          </a:xfrm>
        </p:spPr>
        <p:txBody>
          <a:bodyPr/>
          <a:lstStyle>
            <a:lvl1pPr>
              <a:defRPr b="1" baseline="0"/>
            </a:lvl1pPr>
          </a:lstStyle>
          <a:p>
            <a:r>
              <a:rPr lang="en-US" dirty="0" smtClean="0"/>
              <a:t>Click to add slide title</a:t>
            </a:r>
            <a:endParaRPr lang="en-US" dirty="0"/>
          </a:p>
        </p:txBody>
      </p:sp>
      <p:sp>
        <p:nvSpPr>
          <p:cNvPr id="7" name="Text Placeholder 6"/>
          <p:cNvSpPr>
            <a:spLocks noGrp="1"/>
          </p:cNvSpPr>
          <p:nvPr>
            <p:ph type="body" sz="quarter" idx="13" hasCustomPrompt="1"/>
          </p:nvPr>
        </p:nvSpPr>
        <p:spPr>
          <a:xfrm>
            <a:off x="285751" y="1278388"/>
            <a:ext cx="1943100" cy="3322187"/>
          </a:xfrm>
        </p:spPr>
        <p:txBody>
          <a:bodyPr>
            <a:noAutofit/>
          </a:bodyPr>
          <a:lstStyle>
            <a:lvl1pPr marL="0" indent="0" algn="r">
              <a:spcBef>
                <a:spcPts val="0"/>
              </a:spcBef>
              <a:buNone/>
              <a:defRPr lang="en-US" sz="1800" b="1" dirty="0">
                <a:solidFill>
                  <a:schemeClr val="accent1"/>
                </a:solidFill>
              </a:defRPr>
            </a:lvl1pPr>
          </a:lstStyle>
          <a:p>
            <a:pPr lvl="0"/>
            <a:r>
              <a:rPr lang="en-US" dirty="0" smtClean="0"/>
              <a:t>Click to table title</a:t>
            </a:r>
          </a:p>
        </p:txBody>
      </p:sp>
      <p:sp>
        <p:nvSpPr>
          <p:cNvPr id="11"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dirty="0" smtClean="0"/>
              <a:t>© 2016 </a:t>
            </a:r>
            <a:r>
              <a:rPr lang="en-US" dirty="0" err="1" smtClean="0"/>
              <a:t>Axway</a:t>
            </a:r>
            <a:r>
              <a:rPr lang="en-US" dirty="0" smtClean="0"/>
              <a:t>  |  CONFIDENTIAL</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9" name="TextBox 8"/>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5" name="Table Placeholder 4"/>
          <p:cNvSpPr>
            <a:spLocks noGrp="1"/>
          </p:cNvSpPr>
          <p:nvPr>
            <p:ph type="tbl" sz="quarter" idx="14" hasCustomPrompt="1"/>
          </p:nvPr>
        </p:nvSpPr>
        <p:spPr>
          <a:xfrm>
            <a:off x="2486025" y="1273517"/>
            <a:ext cx="6372225" cy="3327057"/>
          </a:xfrm>
        </p:spPr>
        <p:txBody>
          <a:bodyPr/>
          <a:lstStyle>
            <a:lvl1pPr marL="0" indent="0">
              <a:buNone/>
              <a:defRPr baseline="0"/>
            </a:lvl1pPr>
          </a:lstStyle>
          <a:p>
            <a:r>
              <a:rPr lang="en-US" dirty="0" smtClean="0"/>
              <a:t>Click table icon to customize table</a:t>
            </a:r>
            <a:endParaRPr lang="en-US" dirty="0"/>
          </a:p>
        </p:txBody>
      </p:sp>
      <p:sp>
        <p:nvSpPr>
          <p:cNvPr id="24" name="TextBox 23"/>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25" name="Right Arrow 24"/>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4" name="Rectangle 13"/>
          <p:cNvSpPr/>
          <p:nvPr userDrawn="1"/>
        </p:nvSpPr>
        <p:spPr>
          <a:xfrm>
            <a:off x="9315674" y="-1019332"/>
            <a:ext cx="2307772" cy="8002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When adding a</a:t>
            </a:r>
            <a:r>
              <a:rPr lang="en-US" sz="1050" baseline="0" dirty="0" smtClean="0">
                <a:solidFill>
                  <a:schemeClr val="bg1"/>
                </a:solidFill>
                <a:latin typeface="Roboto Regular" charset="0"/>
              </a:rPr>
              <a:t> new agenda slide from the template:</a:t>
            </a:r>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r>
              <a:rPr lang="en-US" sz="1050" dirty="0" smtClean="0">
                <a:solidFill>
                  <a:schemeClr val="bg1"/>
                </a:solidFill>
                <a:latin typeface="Roboto Regular" charset="0"/>
              </a:rPr>
              <a:t>Click on </a:t>
            </a:r>
            <a:r>
              <a:rPr lang="en-US" sz="1050" dirty="0">
                <a:solidFill>
                  <a:schemeClr val="bg1"/>
                </a:solidFill>
                <a:latin typeface="Roboto Regular" charset="0"/>
              </a:rPr>
              <a:t>the table </a:t>
            </a:r>
            <a:r>
              <a:rPr lang="en-US" sz="1050" dirty="0" smtClean="0">
                <a:solidFill>
                  <a:schemeClr val="bg1"/>
                </a:solidFill>
                <a:latin typeface="Roboto Regular" charset="0"/>
              </a:rPr>
              <a:t>icon</a:t>
            </a:r>
            <a:r>
              <a:rPr lang="en-US" sz="1050" baseline="0" dirty="0" smtClean="0">
                <a:solidFill>
                  <a:schemeClr val="bg1"/>
                </a:solidFill>
                <a:latin typeface="Roboto Regular" charset="0"/>
              </a:rPr>
              <a:t> </a:t>
            </a:r>
            <a:r>
              <a:rPr lang="en-US" sz="1050" dirty="0" smtClean="0">
                <a:solidFill>
                  <a:schemeClr val="bg1"/>
                </a:solidFill>
                <a:latin typeface="Roboto Regular" charset="0"/>
              </a:rPr>
              <a:t>to enter the number of</a:t>
            </a:r>
            <a:r>
              <a:rPr lang="en-US" sz="1050" baseline="0" dirty="0" smtClean="0">
                <a:solidFill>
                  <a:schemeClr val="bg1"/>
                </a:solidFill>
                <a:latin typeface="Roboto Regular" charset="0"/>
              </a:rPr>
              <a:t> columns and rows. </a:t>
            </a:r>
          </a:p>
          <a:p>
            <a:r>
              <a:rPr lang="en-US" sz="1050" i="1" baseline="0" dirty="0" smtClean="0">
                <a:solidFill>
                  <a:schemeClr val="bg1"/>
                </a:solidFill>
                <a:latin typeface="Roboto Regular" charset="0"/>
              </a:rPr>
              <a:t>(If you are using the example slide, you will need to delete the example table to see the table icon)</a:t>
            </a:r>
            <a:endParaRPr lang="en-US" sz="1050" i="1"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r>
              <a:rPr lang="en-US" sz="1050" dirty="0" smtClean="0">
                <a:solidFill>
                  <a:schemeClr val="bg1"/>
                </a:solidFill>
                <a:latin typeface="Roboto Regular" charset="0"/>
              </a:rPr>
              <a:t>To style the grid</a:t>
            </a:r>
            <a:r>
              <a:rPr lang="en-US" sz="1050" baseline="0" dirty="0" smtClean="0">
                <a:solidFill>
                  <a:schemeClr val="bg1"/>
                </a:solidFill>
                <a:latin typeface="Roboto Regular" charset="0"/>
              </a:rPr>
              <a:t> properly, select the Table Design Tab and select the first option for “Best Match for Theme”   </a:t>
            </a: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r>
              <a:rPr lang="en-US" sz="1050" dirty="0" smtClean="0">
                <a:solidFill>
                  <a:schemeClr val="bg1"/>
                </a:solidFill>
                <a:latin typeface="Roboto Regular" charset="0"/>
              </a:rPr>
              <a:t>Then click</a:t>
            </a:r>
            <a:r>
              <a:rPr lang="en-US" sz="1050" baseline="0" dirty="0" smtClean="0">
                <a:solidFill>
                  <a:schemeClr val="bg1"/>
                </a:solidFill>
                <a:latin typeface="Roboto Regular" charset="0"/>
              </a:rPr>
              <a:t> on Borders and select “Inside Horizontal Border” which will automatically select “Inside Borders” </a:t>
            </a:r>
            <a:endParaRPr lang="en-US" sz="1050" dirty="0">
              <a:solidFill>
                <a:schemeClr val="bg1"/>
              </a:solidFill>
              <a:latin typeface="Roboto Regular" charset="0"/>
            </a:endParaRPr>
          </a:p>
          <a:p>
            <a:endParaRPr lang="en-US" sz="1050" dirty="0">
              <a:solidFill>
                <a:schemeClr val="bg1"/>
              </a:solidFill>
              <a:latin typeface="Roboto Regular"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10288" y="422888"/>
            <a:ext cx="1552337" cy="1074695"/>
          </a:xfrm>
          <a:prstGeom prst="rect">
            <a:avLst/>
          </a:prstGeom>
        </p:spPr>
      </p:pic>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96215" y="2455666"/>
            <a:ext cx="2475840" cy="939112"/>
          </a:xfrm>
          <a:prstGeom prst="rect">
            <a:avLst/>
          </a:prstGeom>
        </p:spPr>
      </p:pic>
      <p:pic>
        <p:nvPicPr>
          <p:cNvPr id="19" name="Picture 18"/>
          <p:cNvPicPr>
            <a:picLocks noChangeAspect="1"/>
          </p:cNvPicPr>
          <p:nvPr userDrawn="1"/>
        </p:nvPicPr>
        <p:blipFill rotWithShape="1">
          <a:blip r:embed="rId6">
            <a:extLst>
              <a:ext uri="{28A0092B-C50C-407E-A947-70E740481C1C}">
                <a14:useLocalDpi xmlns:a14="http://schemas.microsoft.com/office/drawing/2010/main" val="0"/>
              </a:ext>
            </a:extLst>
          </a:blip>
          <a:srcRect l="9959" t="4471" r="10991" b="3037"/>
          <a:stretch/>
        </p:blipFill>
        <p:spPr>
          <a:xfrm>
            <a:off x="9496769" y="4406069"/>
            <a:ext cx="1596453" cy="25108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7175"/>
            <a:ext cx="6343650" cy="499222"/>
          </a:xfrm>
        </p:spPr>
        <p:txBody>
          <a:bodyPr/>
          <a:lstStyle>
            <a:lvl1pPr algn="l">
              <a:defRPr b="1">
                <a:solidFill>
                  <a:schemeClr val="bg1"/>
                </a:solidFill>
              </a:defRPr>
            </a:lvl1pPr>
          </a:lstStyle>
          <a:p>
            <a:r>
              <a:rPr lang="en-US" dirty="0" smtClean="0"/>
              <a:t>Click to add slide title</a:t>
            </a:r>
            <a:endParaRPr lang="en-US" dirty="0"/>
          </a:p>
        </p:txBody>
      </p:sp>
      <p:sp>
        <p:nvSpPr>
          <p:cNvPr id="5" name="TextBox 4"/>
          <p:cNvSpPr txBox="1"/>
          <p:nvPr/>
        </p:nvSpPr>
        <p:spPr>
          <a:xfrm>
            <a:off x="6414435" y="5385548"/>
            <a:ext cx="3297976" cy="1223412"/>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background…Go to Slide Master and </a:t>
            </a:r>
            <a:r>
              <a:rPr lang="en-US" sz="1050" b="0" i="0" baseline="0" dirty="0" smtClean="0">
                <a:latin typeface="Roboto Regular" charset="0"/>
              </a:rPr>
              <a:t>Right click then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“Images/Dividers” folder included with this template &amp; select an image as replacement</a:t>
            </a:r>
            <a:endParaRPr lang="en-US" sz="1050" b="0" i="0" dirty="0">
              <a:latin typeface="Roboto Regular" charset="0"/>
            </a:endParaRPr>
          </a:p>
        </p:txBody>
      </p:sp>
      <p:sp>
        <p:nvSpPr>
          <p:cNvPr id="6" name="Right Arrow 5"/>
          <p:cNvSpPr/>
          <p:nvPr/>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9"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t>© 2016 Axway  |  CONFIDENTIAL</a:t>
            </a:r>
            <a:endParaRPr lang="en-US" dirty="0"/>
          </a:p>
        </p:txBody>
      </p:sp>
      <p:sp>
        <p:nvSpPr>
          <p:cNvPr id="7" name="TextBox 6"/>
          <p:cNvSpPr txBox="1"/>
          <p:nvPr/>
        </p:nvSpPr>
        <p:spPr>
          <a:xfrm>
            <a:off x="8678801"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le and Content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1" y="259559"/>
            <a:ext cx="7134225" cy="547266"/>
          </a:xfrm>
          <a:ln>
            <a:solidFill>
              <a:schemeClr val="bg1"/>
            </a:solidFill>
          </a:ln>
        </p:spPr>
        <p:txBody>
          <a:bodyPr anchor="t"/>
          <a:lstStyle>
            <a:lvl1pPr>
              <a:defRPr b="1"/>
            </a:lvl1pPr>
          </a:lstStyle>
          <a:p>
            <a:r>
              <a:rPr lang="en-US" dirty="0" smtClean="0"/>
              <a:t>Click to add slide title</a:t>
            </a:r>
            <a:endParaRPr lang="en-US" dirty="0"/>
          </a:p>
        </p:txBody>
      </p:sp>
      <p:sp>
        <p:nvSpPr>
          <p:cNvPr id="3" name="Content Placeholder 2"/>
          <p:cNvSpPr>
            <a:spLocks noGrp="1"/>
          </p:cNvSpPr>
          <p:nvPr>
            <p:ph idx="1" hasCustomPrompt="1"/>
          </p:nvPr>
        </p:nvSpPr>
        <p:spPr/>
        <p:txBody>
          <a:bodyPr/>
          <a:lstStyle>
            <a:lvl1pPr marL="0" indent="0">
              <a:buNone/>
              <a:defRPr/>
            </a:lvl1pPr>
            <a:lvl2pPr marL="342891" indent="0">
              <a:buNone/>
              <a:defRPr/>
            </a:lvl2pPr>
            <a:lvl3pPr marL="685782" indent="0">
              <a:buNone/>
              <a:defRPr/>
            </a:lvl3pPr>
            <a:lvl4pPr marL="1028674" indent="0">
              <a:buNone/>
              <a:defRPr/>
            </a:lvl4pPr>
            <a:lvl5pPr marL="1371566" indent="0">
              <a:buNone/>
              <a:defRPr/>
            </a:lvl5pPr>
          </a:lstStyle>
          <a:p>
            <a:pPr lvl="0"/>
            <a:r>
              <a:rPr lang="en-US" dirty="0" smtClean="0"/>
              <a:t>Click to add content</a:t>
            </a:r>
            <a:endParaRPr lang="en-US" dirty="0"/>
          </a:p>
        </p:txBody>
      </p:sp>
      <p:sp>
        <p:nvSpPr>
          <p:cNvPr id="12"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8" name="TextBox 7"/>
          <p:cNvSpPr txBox="1"/>
          <p:nvPr userDrawn="1"/>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0" name="TextBox 9"/>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1" name="Right Arrow 10"/>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3" name="Rectangle 12"/>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into 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meline_St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Oval 8">
            <a:hlinkClick r:id="" action="ppaction://noaction"/>
          </p:cNvPr>
          <p:cNvSpPr/>
          <p:nvPr/>
        </p:nvSpPr>
        <p:spPr>
          <a:xfrm>
            <a:off x="4368167" y="2847857"/>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cxnSp>
        <p:nvCxnSpPr>
          <p:cNvPr id="10" name="Straight Connector 9"/>
          <p:cNvCxnSpPr/>
          <p:nvPr/>
        </p:nvCxnSpPr>
        <p:spPr>
          <a:xfrm flipH="1" flipV="1">
            <a:off x="4572002" y="3268981"/>
            <a:ext cx="1" cy="265649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latin typeface="Roboto"/>
              </a:rPr>
              <a:t>© 2016 Axway  |  CONFIDENTIAL</a:t>
            </a:r>
            <a:endParaRPr lang="en-US" dirty="0">
              <a:latin typeface="Roboto"/>
            </a:endParaRPr>
          </a:p>
        </p:txBody>
      </p:sp>
      <p:sp>
        <p:nvSpPr>
          <p:cNvPr id="5" name="TextBox 4"/>
          <p:cNvSpPr txBox="1"/>
          <p:nvPr/>
        </p:nvSpPr>
        <p:spPr>
          <a:xfrm>
            <a:off x="8674868" y="4773623"/>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sp>
        <p:nvSpPr>
          <p:cNvPr id="6" name="Oval 5">
            <a:hlinkClick r:id="" action="ppaction://noaction"/>
          </p:cNvPr>
          <p:cNvSpPr/>
          <p:nvPr userDrawn="1"/>
        </p:nvSpPr>
        <p:spPr>
          <a:xfrm>
            <a:off x="4368167" y="2847857"/>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cxnSp>
        <p:nvCxnSpPr>
          <p:cNvPr id="7" name="Straight Connector 6"/>
          <p:cNvCxnSpPr/>
          <p:nvPr userDrawn="1"/>
        </p:nvCxnSpPr>
        <p:spPr>
          <a:xfrm flipH="1" flipV="1">
            <a:off x="4572002" y="3268981"/>
            <a:ext cx="1" cy="265649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1" name="TextBox 1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2" name="Right Arrow 11"/>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14" name="Title 1"/>
          <p:cNvSpPr>
            <a:spLocks noGrp="1"/>
          </p:cNvSpPr>
          <p:nvPr>
            <p:ph type="title" hasCustomPrompt="1"/>
          </p:nvPr>
        </p:nvSpPr>
        <p:spPr>
          <a:xfrm>
            <a:off x="0" y="414571"/>
            <a:ext cx="9144000" cy="499828"/>
          </a:xfrm>
        </p:spPr>
        <p:txBody>
          <a:bodyPr/>
          <a:lstStyle>
            <a:lvl1pPr algn="ctr">
              <a:defRPr b="1">
                <a:solidFill>
                  <a:schemeClr val="bg1"/>
                </a:solidFill>
              </a:defRPr>
            </a:lvl1pPr>
          </a:lstStyle>
          <a:p>
            <a:r>
              <a:rPr lang="en-US" dirty="0" smtClean="0"/>
              <a:t>Click to add slide title</a:t>
            </a:r>
            <a:endParaRPr lang="en-US" dirty="0"/>
          </a:p>
        </p:txBody>
      </p:sp>
      <p:sp>
        <p:nvSpPr>
          <p:cNvPr id="8" name="Content Placeholder 7"/>
          <p:cNvSpPr>
            <a:spLocks noGrp="1"/>
          </p:cNvSpPr>
          <p:nvPr>
            <p:ph sz="quarter" idx="10" hasCustomPrompt="1"/>
          </p:nvPr>
        </p:nvSpPr>
        <p:spPr>
          <a:xfrm>
            <a:off x="1177247"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15" name="Content Placeholder 7"/>
          <p:cNvSpPr>
            <a:spLocks noGrp="1"/>
          </p:cNvSpPr>
          <p:nvPr>
            <p:ph sz="quarter" idx="12" hasCustomPrompt="1"/>
          </p:nvPr>
        </p:nvSpPr>
        <p:spPr>
          <a:xfrm>
            <a:off x="1177247"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
        <p:nvSpPr>
          <p:cNvPr id="17" name="Content Placeholder 7"/>
          <p:cNvSpPr>
            <a:spLocks noGrp="1"/>
          </p:cNvSpPr>
          <p:nvPr>
            <p:ph sz="quarter" idx="13" hasCustomPrompt="1"/>
          </p:nvPr>
        </p:nvSpPr>
        <p:spPr>
          <a:xfrm>
            <a:off x="6109010"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18" name="Content Placeholder 7"/>
          <p:cNvSpPr>
            <a:spLocks noGrp="1"/>
          </p:cNvSpPr>
          <p:nvPr>
            <p:ph sz="quarter" idx="14" hasCustomPrompt="1"/>
          </p:nvPr>
        </p:nvSpPr>
        <p:spPr>
          <a:xfrm>
            <a:off x="6109010"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1"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1"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7" grpId="1" build="p">
        <p:tmplLst>
          <p:tmpl lvl="1">
            <p:tnLst>
              <p:par>
                <p:cTn presetID="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1"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meline_Middle">
    <p:bg>
      <p:bgPr>
        <a:blipFill>
          <a:blip r:embed="rId2"/>
          <a:stretch>
            <a:fillRect/>
          </a:stretch>
        </a:blipFill>
        <a:effectLst/>
      </p:bgPr>
    </p:bg>
    <p:spTree>
      <p:nvGrpSpPr>
        <p:cNvPr id="1" name=""/>
        <p:cNvGrpSpPr/>
        <p:nvPr/>
      </p:nvGrpSpPr>
      <p:grpSpPr>
        <a:xfrm>
          <a:off x="0" y="0"/>
          <a:ext cx="0" cy="0"/>
          <a:chOff x="0" y="0"/>
          <a:chExt cx="0" cy="0"/>
        </a:xfrm>
      </p:grpSpPr>
      <p:cxnSp>
        <p:nvCxnSpPr>
          <p:cNvPr id="19" name="Straight Connector 18"/>
          <p:cNvCxnSpPr>
            <a:endCxn id="12" idx="4"/>
          </p:cNvCxnSpPr>
          <p:nvPr/>
        </p:nvCxnSpPr>
        <p:spPr>
          <a:xfrm flipH="1" flipV="1">
            <a:off x="4572001" y="2894647"/>
            <a:ext cx="2" cy="224885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a:stCxn id="12" idx="0"/>
          </p:cNvCxnSpPr>
          <p:nvPr/>
        </p:nvCxnSpPr>
        <p:spPr>
          <a:xfrm flipV="1">
            <a:off x="4572001" y="2"/>
            <a:ext cx="1" cy="248697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 name="Oval 11">
            <a:hlinkClick r:id="" action="ppaction://noaction"/>
          </p:cNvPr>
          <p:cNvSpPr/>
          <p:nvPr/>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6"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latin typeface="Roboto"/>
              </a:rPr>
              <a:t>© 2016 Axway  |  CONFIDENTIAL</a:t>
            </a:r>
            <a:endParaRPr lang="en-US" dirty="0">
              <a:latin typeface="Roboto"/>
            </a:endParaRPr>
          </a:p>
        </p:txBody>
      </p:sp>
      <p:sp>
        <p:nvSpPr>
          <p:cNvPr id="6" name="TextBox 5"/>
          <p:cNvSpPr txBox="1"/>
          <p:nvPr/>
        </p:nvSpPr>
        <p:spPr>
          <a:xfrm>
            <a:off x="8677277"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cxnSp>
        <p:nvCxnSpPr>
          <p:cNvPr id="7" name="Straight Connector 6"/>
          <p:cNvCxnSpPr>
            <a:endCxn id="12" idx="4"/>
          </p:cNvCxnSpPr>
          <p:nvPr userDrawn="1"/>
        </p:nvCxnSpPr>
        <p:spPr>
          <a:xfrm flipH="1" flipV="1">
            <a:off x="4572001" y="2894647"/>
            <a:ext cx="2" cy="224885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p:cNvCxnSpPr>
            <a:stCxn id="12" idx="0"/>
          </p:cNvCxnSpPr>
          <p:nvPr userDrawn="1"/>
        </p:nvCxnSpPr>
        <p:spPr>
          <a:xfrm flipV="1">
            <a:off x="4572001" y="2"/>
            <a:ext cx="1" cy="248697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9" name="Oval 8">
            <a:hlinkClick r:id="" action="ppaction://noaction"/>
          </p:cNvPr>
          <p:cNvSpPr/>
          <p:nvPr userDrawn="1"/>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1" name="TextBox 1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3" name="Right Arrow 12"/>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18" name="Content Placeholder 7"/>
          <p:cNvSpPr>
            <a:spLocks noGrp="1"/>
          </p:cNvSpPr>
          <p:nvPr>
            <p:ph sz="quarter" idx="10" hasCustomPrompt="1"/>
          </p:nvPr>
        </p:nvSpPr>
        <p:spPr>
          <a:xfrm>
            <a:off x="1177247"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0" name="Content Placeholder 7"/>
          <p:cNvSpPr>
            <a:spLocks noGrp="1"/>
          </p:cNvSpPr>
          <p:nvPr>
            <p:ph sz="quarter" idx="12" hasCustomPrompt="1"/>
          </p:nvPr>
        </p:nvSpPr>
        <p:spPr>
          <a:xfrm>
            <a:off x="1177247"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
        <p:nvSpPr>
          <p:cNvPr id="21" name="Content Placeholder 7"/>
          <p:cNvSpPr>
            <a:spLocks noGrp="1"/>
          </p:cNvSpPr>
          <p:nvPr>
            <p:ph sz="quarter" idx="13" hasCustomPrompt="1"/>
          </p:nvPr>
        </p:nvSpPr>
        <p:spPr>
          <a:xfrm>
            <a:off x="6109010"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2" name="Content Placeholder 7"/>
          <p:cNvSpPr>
            <a:spLocks noGrp="1"/>
          </p:cNvSpPr>
          <p:nvPr>
            <p:ph sz="quarter" idx="14" hasCustomPrompt="1"/>
          </p:nvPr>
        </p:nvSpPr>
        <p:spPr>
          <a:xfrm>
            <a:off x="6109010"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additive="base">
                                        <p:cTn id="1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 calcmode="lin" valueType="num">
                                      <p:cBhvr additive="base">
                                        <p:cTn id="19"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meline_End">
    <p:bg>
      <p:bgPr>
        <a:blipFill>
          <a:blip r:embed="rId2"/>
          <a:stretch>
            <a:fillRect/>
          </a:stretch>
        </a:blipFill>
        <a:effectLst/>
      </p:bgPr>
    </p:bg>
    <p:spTree>
      <p:nvGrpSpPr>
        <p:cNvPr id="1" name=""/>
        <p:cNvGrpSpPr/>
        <p:nvPr/>
      </p:nvGrpSpPr>
      <p:grpSpPr>
        <a:xfrm>
          <a:off x="0" y="0"/>
          <a:ext cx="0" cy="0"/>
          <a:chOff x="0" y="0"/>
          <a:chExt cx="0" cy="0"/>
        </a:xfrm>
      </p:grpSpPr>
      <p:cxnSp>
        <p:nvCxnSpPr>
          <p:cNvPr id="17" name="Straight Connector 16"/>
          <p:cNvCxnSpPr>
            <a:stCxn id="11" idx="0"/>
          </p:cNvCxnSpPr>
          <p:nvPr/>
        </p:nvCxnSpPr>
        <p:spPr>
          <a:xfrm flipV="1">
            <a:off x="4572001" y="-342900"/>
            <a:ext cx="1" cy="2829878"/>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1" name="Oval 10">
            <a:hlinkClick r:id="" action="ppaction://noaction"/>
          </p:cNvPr>
          <p:cNvSpPr/>
          <p:nvPr/>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3"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t>© 2016 Axway  |  CONFIDENTIAL</a:t>
            </a:r>
            <a:endParaRPr lang="en-US" dirty="0"/>
          </a:p>
        </p:txBody>
      </p:sp>
      <p:cxnSp>
        <p:nvCxnSpPr>
          <p:cNvPr id="7" name="Straight Connector 6"/>
          <p:cNvCxnSpPr>
            <a:stCxn id="11" idx="0"/>
          </p:cNvCxnSpPr>
          <p:nvPr userDrawn="1"/>
        </p:nvCxnSpPr>
        <p:spPr>
          <a:xfrm flipV="1">
            <a:off x="4572001" y="-342900"/>
            <a:ext cx="1" cy="2829878"/>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8" name="Oval 7">
            <a:hlinkClick r:id="" action="ppaction://noaction"/>
          </p:cNvPr>
          <p:cNvSpPr/>
          <p:nvPr userDrawn="1"/>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2" name="TextBox 11"/>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4" name="Right Arrow 13"/>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5" name="TextBox 14"/>
          <p:cNvSpPr txBox="1"/>
          <p:nvPr userDrawn="1"/>
        </p:nvSpPr>
        <p:spPr>
          <a:xfrm>
            <a:off x="8677277"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20" name="Content Placeholder 7"/>
          <p:cNvSpPr>
            <a:spLocks noGrp="1"/>
          </p:cNvSpPr>
          <p:nvPr>
            <p:ph sz="quarter" idx="10" hasCustomPrompt="1"/>
          </p:nvPr>
        </p:nvSpPr>
        <p:spPr>
          <a:xfrm>
            <a:off x="1177247"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1" name="Content Placeholder 7"/>
          <p:cNvSpPr>
            <a:spLocks noGrp="1"/>
          </p:cNvSpPr>
          <p:nvPr>
            <p:ph sz="quarter" idx="12" hasCustomPrompt="1"/>
          </p:nvPr>
        </p:nvSpPr>
        <p:spPr>
          <a:xfrm>
            <a:off x="1177247"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
        <p:nvSpPr>
          <p:cNvPr id="22" name="Content Placeholder 7"/>
          <p:cNvSpPr>
            <a:spLocks noGrp="1"/>
          </p:cNvSpPr>
          <p:nvPr>
            <p:ph sz="quarter" idx="13" hasCustomPrompt="1"/>
          </p:nvPr>
        </p:nvSpPr>
        <p:spPr>
          <a:xfrm>
            <a:off x="6109010"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3" name="Content Placeholder 7"/>
          <p:cNvSpPr>
            <a:spLocks noGrp="1"/>
          </p:cNvSpPr>
          <p:nvPr>
            <p:ph sz="quarter" idx="14" hasCustomPrompt="1"/>
          </p:nvPr>
        </p:nvSpPr>
        <p:spPr>
          <a:xfrm>
            <a:off x="6109010"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anim calcmode="lin" valueType="num">
                                      <p:cBhvr additive="base">
                                        <p:cTn id="1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3">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 calcmode="lin" valueType="num">
                                      <p:cBhvr additive="base">
                                        <p:cTn id="19"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1" y="257176"/>
            <a:ext cx="7540439" cy="549649"/>
          </a:xfrm>
          <a:prstGeom prst="rect">
            <a:avLst/>
          </a:prstGeom>
        </p:spPr>
        <p:txBody>
          <a:bodyPr vert="horz" lIns="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85750" y="806825"/>
            <a:ext cx="8572500" cy="3793751"/>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p:nvSpPr>
        <p:spPr>
          <a:xfrm>
            <a:off x="6185648" y="-711012"/>
            <a:ext cx="2672603" cy="45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5" name="Rectangle 4"/>
          <p:cNvSpPr/>
          <p:nvPr userDrawn="1"/>
        </p:nvSpPr>
        <p:spPr>
          <a:xfrm>
            <a:off x="285750"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0" name="Rectangle 9"/>
          <p:cNvSpPr/>
          <p:nvPr/>
        </p:nvSpPr>
        <p:spPr>
          <a:xfrm>
            <a:off x="2491067"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1" name="Rectangle 10"/>
          <p:cNvSpPr/>
          <p:nvPr/>
        </p:nvSpPr>
        <p:spPr>
          <a:xfrm>
            <a:off x="4696385"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2" name="Rectangle 11"/>
          <p:cNvSpPr/>
          <p:nvPr/>
        </p:nvSpPr>
        <p:spPr>
          <a:xfrm>
            <a:off x="6901703"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4" name="TextBox 13"/>
          <p:cNvSpPr txBox="1"/>
          <p:nvPr/>
        </p:nvSpPr>
        <p:spPr>
          <a:xfrm>
            <a:off x="3045315" y="-625288"/>
            <a:ext cx="937138" cy="207749"/>
          </a:xfrm>
          <a:prstGeom prst="rect">
            <a:avLst/>
          </a:prstGeom>
          <a:noFill/>
        </p:spPr>
        <p:txBody>
          <a:bodyPr wrap="square" rtlCol="0">
            <a:spAutoFit/>
          </a:bodyPr>
          <a:lstStyle/>
          <a:p>
            <a:r>
              <a:rPr lang="en-US" sz="750" b="0" i="0" dirty="0" smtClean="0">
                <a:latin typeface="+mj-lt"/>
              </a:rPr>
              <a:t>4</a:t>
            </a:r>
            <a:r>
              <a:rPr lang="en-US" sz="750" b="0" i="0" baseline="0" dirty="0" smtClean="0">
                <a:latin typeface="+mj-lt"/>
              </a:rPr>
              <a:t> column guides</a:t>
            </a:r>
            <a:endParaRPr lang="en-US" sz="750" b="0" i="0" dirty="0">
              <a:latin typeface="+mj-lt"/>
            </a:endParaRPr>
          </a:p>
        </p:txBody>
      </p:sp>
      <p:cxnSp>
        <p:nvCxnSpPr>
          <p:cNvPr id="17" name="Straight Arrow Connector 16"/>
          <p:cNvCxnSpPr/>
          <p:nvPr/>
        </p:nvCxnSpPr>
        <p:spPr>
          <a:xfrm>
            <a:off x="3913095" y="-524435"/>
            <a:ext cx="460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531409" y="-524435"/>
            <a:ext cx="46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032561" y="-806824"/>
            <a:ext cx="460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650878" y="-806824"/>
            <a:ext cx="46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285752" y="-711012"/>
            <a:ext cx="2672603" cy="45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20" name="Rectangle 19"/>
          <p:cNvSpPr/>
          <p:nvPr userDrawn="1"/>
        </p:nvSpPr>
        <p:spPr>
          <a:xfrm>
            <a:off x="3235700" y="-711012"/>
            <a:ext cx="2672603" cy="45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30" name="TextBox 29"/>
          <p:cNvSpPr txBox="1"/>
          <p:nvPr userDrawn="1"/>
        </p:nvSpPr>
        <p:spPr>
          <a:xfrm>
            <a:off x="4154699" y="-907675"/>
            <a:ext cx="928047" cy="207749"/>
          </a:xfrm>
          <a:prstGeom prst="rect">
            <a:avLst/>
          </a:prstGeom>
          <a:noFill/>
        </p:spPr>
        <p:txBody>
          <a:bodyPr wrap="square" rtlCol="0">
            <a:spAutoFit/>
          </a:bodyPr>
          <a:lstStyle/>
          <a:p>
            <a:r>
              <a:rPr lang="en-US" sz="750" b="0" i="0" dirty="0" smtClean="0">
                <a:latin typeface="+mj-lt"/>
              </a:rPr>
              <a:t>3</a:t>
            </a:r>
            <a:r>
              <a:rPr lang="en-US" sz="750" b="0" i="0" baseline="0" dirty="0" smtClean="0">
                <a:latin typeface="+mj-lt"/>
              </a:rPr>
              <a:t> column guides</a:t>
            </a:r>
            <a:endParaRPr lang="en-US" sz="750" b="0" i="0" dirty="0">
              <a:latin typeface="+mj-lt"/>
            </a:endParaRPr>
          </a:p>
        </p:txBody>
      </p:sp>
      <p:sp>
        <p:nvSpPr>
          <p:cNvPr id="35" name="TextBox 34"/>
          <p:cNvSpPr txBox="1"/>
          <p:nvPr userDrawn="1"/>
        </p:nvSpPr>
        <p:spPr>
          <a:xfrm>
            <a:off x="1375869" y="-315111"/>
            <a:ext cx="6106511" cy="246221"/>
          </a:xfrm>
          <a:prstGeom prst="rect">
            <a:avLst/>
          </a:prstGeom>
          <a:solidFill>
            <a:schemeClr val="accent3"/>
          </a:solidFill>
        </p:spPr>
        <p:txBody>
          <a:bodyPr wrap="square" rtlCol="0">
            <a:spAutoFit/>
          </a:bodyPr>
          <a:lstStyle/>
          <a:p>
            <a:pPr algn="ctr"/>
            <a:r>
              <a:rPr lang="en-US" sz="1000" b="1" i="0" dirty="0" smtClean="0">
                <a:solidFill>
                  <a:schemeClr val="bg1"/>
                </a:solidFill>
                <a:latin typeface="+mj-lt"/>
              </a:rPr>
              <a:t>To turn guide lines on/off click the View</a:t>
            </a:r>
            <a:r>
              <a:rPr lang="en-US" sz="1000" b="1" i="0" baseline="0" dirty="0" smtClean="0">
                <a:solidFill>
                  <a:schemeClr val="bg1"/>
                </a:solidFill>
                <a:latin typeface="+mj-lt"/>
              </a:rPr>
              <a:t> Tab</a:t>
            </a:r>
            <a:r>
              <a:rPr lang="en-US" sz="1000" b="1" i="0" dirty="0" smtClean="0">
                <a:solidFill>
                  <a:schemeClr val="bg1"/>
                </a:solidFill>
                <a:latin typeface="+mj-lt"/>
              </a:rPr>
              <a:t> </a:t>
            </a:r>
            <a:r>
              <a:rPr lang="en-US" sz="1000" b="1" i="0" baseline="0" dirty="0" smtClean="0">
                <a:solidFill>
                  <a:schemeClr val="bg1"/>
                </a:solidFill>
                <a:latin typeface="+mj-lt"/>
              </a:rPr>
              <a:t>and check/uncheck the guides checkbox</a:t>
            </a:r>
            <a:endParaRPr lang="en-US" sz="1000" b="1" i="0" dirty="0">
              <a:solidFill>
                <a:schemeClr val="bg1"/>
              </a:solidFill>
              <a:latin typeface="+mj-lt"/>
            </a:endParaRPr>
          </a:p>
        </p:txBody>
      </p:sp>
    </p:spTree>
    <p:extLst>
      <p:ext uri="{BB962C8B-B14F-4D97-AF65-F5344CB8AC3E}">
        <p14:creationId xmlns:p14="http://schemas.microsoft.com/office/powerpoint/2010/main" val="73869772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3" r:id="rId15"/>
    <p:sldLayoutId id="2147483734" r:id="rId16"/>
    <p:sldLayoutId id="2147483732" r:id="rId17"/>
    <p:sldLayoutId id="2147483735"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685783" rtl="0" eaLnBrk="1" latinLnBrk="0" hangingPunct="1">
        <a:lnSpc>
          <a:spcPct val="90000"/>
        </a:lnSpc>
        <a:spcBef>
          <a:spcPct val="0"/>
        </a:spcBef>
        <a:buNone/>
        <a:defRPr sz="2400" b="1" i="0" kern="1200">
          <a:solidFill>
            <a:schemeClr val="tx1"/>
          </a:solidFill>
          <a:latin typeface="+mj-lt"/>
          <a:ea typeface="Roboto"/>
          <a:cs typeface="Roboto"/>
        </a:defRPr>
      </a:lvl1pPr>
    </p:titleStyle>
    <p:bodyStyle>
      <a:lvl1pPr marL="171446" indent="-171446" algn="l" defTabSz="685783" rtl="0" eaLnBrk="1" latinLnBrk="0" hangingPunct="1">
        <a:lnSpc>
          <a:spcPct val="100000"/>
        </a:lnSpc>
        <a:spcBef>
          <a:spcPts val="750"/>
        </a:spcBef>
        <a:buClr>
          <a:schemeClr val="accent1"/>
        </a:buClr>
        <a:buFont typeface="Arial" panose="020B0604020202020204" pitchFamily="34" charset="0"/>
        <a:buChar char="•"/>
        <a:defRPr sz="1800" b="0" i="0" kern="1200">
          <a:solidFill>
            <a:schemeClr val="tx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1872">
          <p15:clr>
            <a:srgbClr val="F26B43"/>
          </p15:clr>
        </p15:guide>
        <p15:guide id="6" pos="3720">
          <p15:clr>
            <a:srgbClr val="F26B43"/>
          </p15:clr>
        </p15:guide>
        <p15:guide id="13" pos="2472">
          <p15:clr>
            <a:srgbClr val="F26B43"/>
          </p15:clr>
        </p15:guide>
        <p15:guide id="19" pos="180">
          <p15:clr>
            <a:srgbClr val="F26B43"/>
          </p15:clr>
        </p15:guide>
        <p15:guide id="20" orient="horz" pos="348">
          <p15:clr>
            <a:srgbClr val="F26B43"/>
          </p15:clr>
        </p15:guide>
        <p15:guide id="21" pos="5580">
          <p15:clr>
            <a:srgbClr val="F26B43"/>
          </p15:clr>
        </p15:guide>
        <p15:guide id="22" orient="horz" pos="162">
          <p15:clr>
            <a:srgbClr val="F26B43"/>
          </p15:clr>
        </p15:guide>
        <p15:guide id="23" pos="1404">
          <p15:clr>
            <a:srgbClr val="F26B43"/>
          </p15:clr>
        </p15:guide>
        <p15:guide id="24" pos="2790">
          <p15:clr>
            <a:srgbClr val="F26B43"/>
          </p15:clr>
        </p15:guide>
        <p15:guide id="25" pos="4176">
          <p15:clr>
            <a:srgbClr val="F26B43"/>
          </p15:clr>
        </p15:guide>
        <p15:guide id="26" pos="1566">
          <p15:clr>
            <a:srgbClr val="F26B43"/>
          </p15:clr>
        </p15:guide>
        <p15:guide id="27" pos="2952">
          <p15:clr>
            <a:srgbClr val="F26B43"/>
          </p15:clr>
        </p15:guide>
        <p15:guide id="28" pos="4344" userDrawn="1">
          <p15:clr>
            <a:srgbClr val="F26B43"/>
          </p15:clr>
        </p15:guide>
        <p15:guide id="29" orient="horz" pos="1695">
          <p15:clr>
            <a:srgbClr val="F26B43"/>
          </p15:clr>
        </p15:guide>
        <p15:guide id="30" orient="horz" pos="3084">
          <p15:clr>
            <a:srgbClr val="F26B43"/>
          </p15:clr>
        </p15:guide>
        <p15:guide id="32" pos="2034">
          <p15:clr>
            <a:srgbClr val="F26B43"/>
          </p15:clr>
        </p15:guide>
        <p15:guide id="34" pos="3888">
          <p15:clr>
            <a:srgbClr val="F26B43"/>
          </p15:clr>
        </p15:guide>
        <p15:guide id="36" orient="horz" pos="289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docs.oracle.com/javase/tutorial/security/apisign/index.html" TargetMode="External"/><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hyperlink" Target="http://docs.oracle.com/javase/7/docs/technotes/guides/security/StandardNames.html#Signature"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194" y="1255537"/>
            <a:ext cx="5651058" cy="920956"/>
          </a:xfrm>
        </p:spPr>
        <p:txBody>
          <a:bodyPr/>
          <a:lstStyle/>
          <a:p>
            <a:r>
              <a:rPr lang="en-US" dirty="0" smtClean="0"/>
              <a:t>Encryption in Java</a:t>
            </a:r>
            <a:endParaRPr lang="en-US" dirty="0"/>
          </a:p>
        </p:txBody>
      </p:sp>
      <p:sp>
        <p:nvSpPr>
          <p:cNvPr id="3" name="Subtitle 2"/>
          <p:cNvSpPr>
            <a:spLocks noGrp="1"/>
          </p:cNvSpPr>
          <p:nvPr>
            <p:ph type="subTitle" idx="1"/>
          </p:nvPr>
        </p:nvSpPr>
        <p:spPr/>
        <p:txBody>
          <a:bodyPr/>
          <a:lstStyle/>
          <a:p>
            <a:r>
              <a:rPr lang="en-US" dirty="0" smtClean="0"/>
              <a:t>Java in practice</a:t>
            </a:r>
            <a:endParaRPr lang="en-US" dirty="0"/>
          </a:p>
        </p:txBody>
      </p:sp>
      <p:sp>
        <p:nvSpPr>
          <p:cNvPr id="13" name="Text Placeholder 12"/>
          <p:cNvSpPr>
            <a:spLocks noGrp="1"/>
          </p:cNvSpPr>
          <p:nvPr>
            <p:ph type="body" sz="quarter" idx="12"/>
          </p:nvPr>
        </p:nvSpPr>
        <p:spPr/>
        <p:txBody>
          <a:bodyPr/>
          <a:lstStyle/>
          <a:p>
            <a:r>
              <a:rPr lang="en-US" dirty="0" smtClean="0"/>
              <a:t>November 17, 2016</a:t>
            </a:r>
            <a:endParaRPr lang="en-US" dirty="0"/>
          </a:p>
        </p:txBody>
      </p:sp>
    </p:spTree>
    <p:extLst>
      <p:ext uri="{BB962C8B-B14F-4D97-AF65-F5344CB8AC3E}">
        <p14:creationId xmlns:p14="http://schemas.microsoft.com/office/powerpoint/2010/main" val="7691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Where can we see encryption</a:t>
            </a:r>
            <a:endParaRPr lang="en-US" sz="2800" dirty="0"/>
          </a:p>
        </p:txBody>
      </p:sp>
      <p:sp>
        <p:nvSpPr>
          <p:cNvPr id="11" name="Rectangle 7"/>
          <p:cNvSpPr>
            <a:spLocks noGrp="1" noChangeArrowheads="1"/>
          </p:cNvSpPr>
          <p:nvPr>
            <p:ph idx="1"/>
          </p:nvPr>
        </p:nvSpPr>
        <p:spPr>
          <a:xfrm>
            <a:off x="285750" y="904977"/>
            <a:ext cx="7772400" cy="1031399"/>
          </a:xfrm>
        </p:spPr>
        <p:txBody>
          <a:bodyPr>
            <a:normAutofit/>
          </a:bodyPr>
          <a:lstStyle/>
          <a:p>
            <a:pPr marL="285750" indent="-285750">
              <a:buFont typeface="Arial" panose="020B0604020202020204" pitchFamily="34" charset="0"/>
              <a:buChar char="•"/>
            </a:pPr>
            <a:r>
              <a:rPr lang="en-US" dirty="0" smtClean="0">
                <a:solidFill>
                  <a:schemeClr val="accent4">
                    <a:lumMod val="75000"/>
                  </a:schemeClr>
                </a:solidFill>
              </a:rPr>
              <a:t>Everywhere</a:t>
            </a:r>
          </a:p>
          <a:p>
            <a:pPr marL="285750" indent="-285750">
              <a:buFont typeface="Arial" panose="020B0604020202020204" pitchFamily="34" charset="0"/>
              <a:buChar char="•"/>
            </a:pPr>
            <a:r>
              <a:rPr lang="en-US" dirty="0" smtClean="0">
                <a:solidFill>
                  <a:schemeClr val="accent4">
                    <a:lumMod val="75000"/>
                  </a:schemeClr>
                </a:solidFill>
              </a:rPr>
              <a:t>What is SSL –a security protocol for establishing a secure link between a server and client. Ever noticed https addresses in the address bar?</a:t>
            </a:r>
            <a:endParaRPr lang="en-US" dirty="0">
              <a:solidFill>
                <a:schemeClr val="accent4">
                  <a:lumMod val="75000"/>
                </a:schemeClr>
              </a:solidFill>
            </a:endParaRPr>
          </a:p>
          <a:p>
            <a:endParaRPr lang="en-US" sz="2400" dirty="0">
              <a:solidFill>
                <a:schemeClr val="accent4">
                  <a:lumMod val="75000"/>
                </a:schemeClr>
              </a:solidFill>
            </a:endParaRPr>
          </a:p>
          <a:p>
            <a:pPr marL="0" indent="0">
              <a:buNone/>
            </a:pPr>
            <a:endParaRPr lang="en-US" dirty="0" smtClean="0"/>
          </a:p>
          <a:p>
            <a:pPr marL="457200" lvl="1" indent="0">
              <a:buNone/>
            </a:pPr>
            <a:endParaRPr lang="en-US" dirty="0" smtClean="0"/>
          </a:p>
          <a:p>
            <a:pPr marL="457200" lvl="1"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grpSp>
        <p:nvGrpSpPr>
          <p:cNvPr id="9" name="Group 8"/>
          <p:cNvGrpSpPr/>
          <p:nvPr/>
        </p:nvGrpSpPr>
        <p:grpSpPr>
          <a:xfrm>
            <a:off x="5646096" y="2076706"/>
            <a:ext cx="495444" cy="505130"/>
            <a:chOff x="7232298" y="1673251"/>
            <a:chExt cx="793048" cy="808553"/>
          </a:xfrm>
          <a:solidFill>
            <a:srgbClr val="E31B23"/>
          </a:solidFill>
        </p:grpSpPr>
        <p:sp>
          <p:nvSpPr>
            <p:cNvPr id="10" name="Freeform 13"/>
            <p:cNvSpPr>
              <a:spLocks noEditPoints="1"/>
            </p:cNvSpPr>
            <p:nvPr/>
          </p:nvSpPr>
          <p:spPr bwMode="auto">
            <a:xfrm>
              <a:off x="7232298" y="1673251"/>
              <a:ext cx="793048" cy="181648"/>
            </a:xfrm>
            <a:custGeom>
              <a:avLst/>
              <a:gdLst>
                <a:gd name="T0" fmla="*/ 294 w 300"/>
                <a:gd name="T1" fmla="*/ 0 h 69"/>
                <a:gd name="T2" fmla="*/ 7 w 300"/>
                <a:gd name="T3" fmla="*/ 0 h 69"/>
                <a:gd name="T4" fmla="*/ 0 w 300"/>
                <a:gd name="T5" fmla="*/ 6 h 69"/>
                <a:gd name="T6" fmla="*/ 0 w 300"/>
                <a:gd name="T7" fmla="*/ 63 h 69"/>
                <a:gd name="T8" fmla="*/ 7 w 300"/>
                <a:gd name="T9" fmla="*/ 69 h 69"/>
                <a:gd name="T10" fmla="*/ 294 w 300"/>
                <a:gd name="T11" fmla="*/ 69 h 69"/>
                <a:gd name="T12" fmla="*/ 300 w 300"/>
                <a:gd name="T13" fmla="*/ 63 h 69"/>
                <a:gd name="T14" fmla="*/ 300 w 300"/>
                <a:gd name="T15" fmla="*/ 6 h 69"/>
                <a:gd name="T16" fmla="*/ 294 w 300"/>
                <a:gd name="T17" fmla="*/ 0 h 69"/>
                <a:gd name="T18" fmla="*/ 61 w 300"/>
                <a:gd name="T19" fmla="*/ 41 h 69"/>
                <a:gd name="T20" fmla="*/ 55 w 300"/>
                <a:gd name="T21" fmla="*/ 47 h 69"/>
                <a:gd name="T22" fmla="*/ 41 w 300"/>
                <a:gd name="T23" fmla="*/ 47 h 69"/>
                <a:gd name="T24" fmla="*/ 35 w 300"/>
                <a:gd name="T25" fmla="*/ 41 h 69"/>
                <a:gd name="T26" fmla="*/ 35 w 300"/>
                <a:gd name="T27" fmla="*/ 27 h 69"/>
                <a:gd name="T28" fmla="*/ 41 w 300"/>
                <a:gd name="T29" fmla="*/ 21 h 69"/>
                <a:gd name="T30" fmla="*/ 55 w 300"/>
                <a:gd name="T31" fmla="*/ 21 h 69"/>
                <a:gd name="T32" fmla="*/ 61 w 300"/>
                <a:gd name="T33" fmla="*/ 27 h 69"/>
                <a:gd name="T34" fmla="*/ 61 w 300"/>
                <a:gd name="T35" fmla="*/ 41 h 69"/>
                <a:gd name="T36" fmla="*/ 226 w 300"/>
                <a:gd name="T37" fmla="*/ 28 h 69"/>
                <a:gd name="T38" fmla="*/ 220 w 300"/>
                <a:gd name="T39" fmla="*/ 22 h 69"/>
                <a:gd name="T40" fmla="*/ 226 w 300"/>
                <a:gd name="T41" fmla="*/ 16 h 69"/>
                <a:gd name="T42" fmla="*/ 232 w 300"/>
                <a:gd name="T43" fmla="*/ 22 h 69"/>
                <a:gd name="T44" fmla="*/ 226 w 300"/>
                <a:gd name="T45" fmla="*/ 28 h 69"/>
                <a:gd name="T46" fmla="*/ 250 w 300"/>
                <a:gd name="T47" fmla="*/ 28 h 69"/>
                <a:gd name="T48" fmla="*/ 244 w 300"/>
                <a:gd name="T49" fmla="*/ 22 h 69"/>
                <a:gd name="T50" fmla="*/ 250 w 300"/>
                <a:gd name="T51" fmla="*/ 16 h 69"/>
                <a:gd name="T52" fmla="*/ 256 w 300"/>
                <a:gd name="T53" fmla="*/ 22 h 69"/>
                <a:gd name="T54" fmla="*/ 250 w 300"/>
                <a:gd name="T55" fmla="*/ 28 h 69"/>
                <a:gd name="T56" fmla="*/ 273 w 300"/>
                <a:gd name="T57" fmla="*/ 28 h 69"/>
                <a:gd name="T58" fmla="*/ 267 w 300"/>
                <a:gd name="T59" fmla="*/ 22 h 69"/>
                <a:gd name="T60" fmla="*/ 273 w 300"/>
                <a:gd name="T61" fmla="*/ 16 h 69"/>
                <a:gd name="T62" fmla="*/ 279 w 300"/>
                <a:gd name="T63" fmla="*/ 22 h 69"/>
                <a:gd name="T64" fmla="*/ 273 w 300"/>
                <a:gd name="T65" fmla="*/ 2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0" h="69">
                  <a:moveTo>
                    <a:pt x="294" y="0"/>
                  </a:moveTo>
                  <a:cubicBezTo>
                    <a:pt x="7" y="0"/>
                    <a:pt x="7" y="0"/>
                    <a:pt x="7" y="0"/>
                  </a:cubicBezTo>
                  <a:cubicBezTo>
                    <a:pt x="3" y="0"/>
                    <a:pt x="0" y="2"/>
                    <a:pt x="0" y="6"/>
                  </a:cubicBezTo>
                  <a:cubicBezTo>
                    <a:pt x="0" y="63"/>
                    <a:pt x="0" y="63"/>
                    <a:pt x="0" y="63"/>
                  </a:cubicBezTo>
                  <a:cubicBezTo>
                    <a:pt x="0" y="66"/>
                    <a:pt x="3" y="69"/>
                    <a:pt x="7" y="69"/>
                  </a:cubicBezTo>
                  <a:cubicBezTo>
                    <a:pt x="294" y="69"/>
                    <a:pt x="294" y="69"/>
                    <a:pt x="294" y="69"/>
                  </a:cubicBezTo>
                  <a:cubicBezTo>
                    <a:pt x="297" y="69"/>
                    <a:pt x="300" y="66"/>
                    <a:pt x="300" y="63"/>
                  </a:cubicBezTo>
                  <a:cubicBezTo>
                    <a:pt x="300" y="6"/>
                    <a:pt x="300" y="6"/>
                    <a:pt x="300" y="6"/>
                  </a:cubicBezTo>
                  <a:cubicBezTo>
                    <a:pt x="300" y="2"/>
                    <a:pt x="297" y="0"/>
                    <a:pt x="294" y="0"/>
                  </a:cubicBezTo>
                  <a:close/>
                  <a:moveTo>
                    <a:pt x="61" y="41"/>
                  </a:moveTo>
                  <a:cubicBezTo>
                    <a:pt x="61" y="44"/>
                    <a:pt x="58" y="47"/>
                    <a:pt x="55" y="47"/>
                  </a:cubicBezTo>
                  <a:cubicBezTo>
                    <a:pt x="41" y="47"/>
                    <a:pt x="41" y="47"/>
                    <a:pt x="41" y="47"/>
                  </a:cubicBezTo>
                  <a:cubicBezTo>
                    <a:pt x="38" y="47"/>
                    <a:pt x="35" y="44"/>
                    <a:pt x="35" y="41"/>
                  </a:cubicBezTo>
                  <a:cubicBezTo>
                    <a:pt x="35" y="27"/>
                    <a:pt x="35" y="27"/>
                    <a:pt x="35" y="27"/>
                  </a:cubicBezTo>
                  <a:cubicBezTo>
                    <a:pt x="35" y="24"/>
                    <a:pt x="38" y="21"/>
                    <a:pt x="41" y="21"/>
                  </a:cubicBezTo>
                  <a:cubicBezTo>
                    <a:pt x="55" y="21"/>
                    <a:pt x="55" y="21"/>
                    <a:pt x="55" y="21"/>
                  </a:cubicBezTo>
                  <a:cubicBezTo>
                    <a:pt x="58" y="21"/>
                    <a:pt x="61" y="24"/>
                    <a:pt x="61" y="27"/>
                  </a:cubicBezTo>
                  <a:lnTo>
                    <a:pt x="61" y="41"/>
                  </a:lnTo>
                  <a:close/>
                  <a:moveTo>
                    <a:pt x="226" y="28"/>
                  </a:moveTo>
                  <a:cubicBezTo>
                    <a:pt x="223" y="28"/>
                    <a:pt x="220" y="25"/>
                    <a:pt x="220" y="22"/>
                  </a:cubicBezTo>
                  <a:cubicBezTo>
                    <a:pt x="220" y="19"/>
                    <a:pt x="223" y="16"/>
                    <a:pt x="226" y="16"/>
                  </a:cubicBezTo>
                  <a:cubicBezTo>
                    <a:pt x="230" y="16"/>
                    <a:pt x="232" y="19"/>
                    <a:pt x="232" y="22"/>
                  </a:cubicBezTo>
                  <a:cubicBezTo>
                    <a:pt x="232" y="25"/>
                    <a:pt x="230" y="28"/>
                    <a:pt x="226" y="28"/>
                  </a:cubicBezTo>
                  <a:close/>
                  <a:moveTo>
                    <a:pt x="250" y="28"/>
                  </a:moveTo>
                  <a:cubicBezTo>
                    <a:pt x="246" y="28"/>
                    <a:pt x="244" y="25"/>
                    <a:pt x="244" y="22"/>
                  </a:cubicBezTo>
                  <a:cubicBezTo>
                    <a:pt x="244" y="19"/>
                    <a:pt x="246" y="16"/>
                    <a:pt x="250" y="16"/>
                  </a:cubicBezTo>
                  <a:cubicBezTo>
                    <a:pt x="253" y="16"/>
                    <a:pt x="256" y="19"/>
                    <a:pt x="256" y="22"/>
                  </a:cubicBezTo>
                  <a:cubicBezTo>
                    <a:pt x="256" y="25"/>
                    <a:pt x="253" y="28"/>
                    <a:pt x="250" y="28"/>
                  </a:cubicBezTo>
                  <a:close/>
                  <a:moveTo>
                    <a:pt x="273" y="28"/>
                  </a:moveTo>
                  <a:cubicBezTo>
                    <a:pt x="270" y="28"/>
                    <a:pt x="267" y="25"/>
                    <a:pt x="267" y="22"/>
                  </a:cubicBezTo>
                  <a:cubicBezTo>
                    <a:pt x="267" y="19"/>
                    <a:pt x="270" y="16"/>
                    <a:pt x="273" y="16"/>
                  </a:cubicBezTo>
                  <a:cubicBezTo>
                    <a:pt x="276" y="16"/>
                    <a:pt x="279" y="19"/>
                    <a:pt x="279" y="22"/>
                  </a:cubicBezTo>
                  <a:cubicBezTo>
                    <a:pt x="279" y="25"/>
                    <a:pt x="276" y="28"/>
                    <a:pt x="273"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13" name="Freeform 14"/>
            <p:cNvSpPr>
              <a:spLocks noEditPoints="1"/>
            </p:cNvSpPr>
            <p:nvPr/>
          </p:nvSpPr>
          <p:spPr bwMode="auto">
            <a:xfrm>
              <a:off x="7232298" y="1881481"/>
              <a:ext cx="793048" cy="182755"/>
            </a:xfrm>
            <a:custGeom>
              <a:avLst/>
              <a:gdLst>
                <a:gd name="T0" fmla="*/ 294 w 300"/>
                <a:gd name="T1" fmla="*/ 0 h 69"/>
                <a:gd name="T2" fmla="*/ 7 w 300"/>
                <a:gd name="T3" fmla="*/ 0 h 69"/>
                <a:gd name="T4" fmla="*/ 0 w 300"/>
                <a:gd name="T5" fmla="*/ 6 h 69"/>
                <a:gd name="T6" fmla="*/ 0 w 300"/>
                <a:gd name="T7" fmla="*/ 63 h 69"/>
                <a:gd name="T8" fmla="*/ 7 w 300"/>
                <a:gd name="T9" fmla="*/ 69 h 69"/>
                <a:gd name="T10" fmla="*/ 294 w 300"/>
                <a:gd name="T11" fmla="*/ 69 h 69"/>
                <a:gd name="T12" fmla="*/ 300 w 300"/>
                <a:gd name="T13" fmla="*/ 63 h 69"/>
                <a:gd name="T14" fmla="*/ 300 w 300"/>
                <a:gd name="T15" fmla="*/ 6 h 69"/>
                <a:gd name="T16" fmla="*/ 294 w 300"/>
                <a:gd name="T17" fmla="*/ 0 h 69"/>
                <a:gd name="T18" fmla="*/ 61 w 300"/>
                <a:gd name="T19" fmla="*/ 41 h 69"/>
                <a:gd name="T20" fmla="*/ 55 w 300"/>
                <a:gd name="T21" fmla="*/ 47 h 69"/>
                <a:gd name="T22" fmla="*/ 41 w 300"/>
                <a:gd name="T23" fmla="*/ 47 h 69"/>
                <a:gd name="T24" fmla="*/ 35 w 300"/>
                <a:gd name="T25" fmla="*/ 41 h 69"/>
                <a:gd name="T26" fmla="*/ 35 w 300"/>
                <a:gd name="T27" fmla="*/ 27 h 69"/>
                <a:gd name="T28" fmla="*/ 41 w 300"/>
                <a:gd name="T29" fmla="*/ 21 h 69"/>
                <a:gd name="T30" fmla="*/ 55 w 300"/>
                <a:gd name="T31" fmla="*/ 21 h 69"/>
                <a:gd name="T32" fmla="*/ 61 w 300"/>
                <a:gd name="T33" fmla="*/ 27 h 69"/>
                <a:gd name="T34" fmla="*/ 61 w 300"/>
                <a:gd name="T35" fmla="*/ 41 h 69"/>
                <a:gd name="T36" fmla="*/ 226 w 300"/>
                <a:gd name="T37" fmla="*/ 28 h 69"/>
                <a:gd name="T38" fmla="*/ 220 w 300"/>
                <a:gd name="T39" fmla="*/ 22 h 69"/>
                <a:gd name="T40" fmla="*/ 226 w 300"/>
                <a:gd name="T41" fmla="*/ 16 h 69"/>
                <a:gd name="T42" fmla="*/ 232 w 300"/>
                <a:gd name="T43" fmla="*/ 22 h 69"/>
                <a:gd name="T44" fmla="*/ 226 w 300"/>
                <a:gd name="T45" fmla="*/ 28 h 69"/>
                <a:gd name="T46" fmla="*/ 250 w 300"/>
                <a:gd name="T47" fmla="*/ 28 h 69"/>
                <a:gd name="T48" fmla="*/ 244 w 300"/>
                <a:gd name="T49" fmla="*/ 22 h 69"/>
                <a:gd name="T50" fmla="*/ 250 w 300"/>
                <a:gd name="T51" fmla="*/ 16 h 69"/>
                <a:gd name="T52" fmla="*/ 256 w 300"/>
                <a:gd name="T53" fmla="*/ 22 h 69"/>
                <a:gd name="T54" fmla="*/ 250 w 300"/>
                <a:gd name="T55" fmla="*/ 28 h 69"/>
                <a:gd name="T56" fmla="*/ 273 w 300"/>
                <a:gd name="T57" fmla="*/ 28 h 69"/>
                <a:gd name="T58" fmla="*/ 267 w 300"/>
                <a:gd name="T59" fmla="*/ 22 h 69"/>
                <a:gd name="T60" fmla="*/ 273 w 300"/>
                <a:gd name="T61" fmla="*/ 16 h 69"/>
                <a:gd name="T62" fmla="*/ 279 w 300"/>
                <a:gd name="T63" fmla="*/ 22 h 69"/>
                <a:gd name="T64" fmla="*/ 273 w 300"/>
                <a:gd name="T65" fmla="*/ 2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0" h="69">
                  <a:moveTo>
                    <a:pt x="294" y="0"/>
                  </a:moveTo>
                  <a:cubicBezTo>
                    <a:pt x="7" y="0"/>
                    <a:pt x="7" y="0"/>
                    <a:pt x="7" y="0"/>
                  </a:cubicBezTo>
                  <a:cubicBezTo>
                    <a:pt x="3" y="0"/>
                    <a:pt x="0" y="2"/>
                    <a:pt x="0" y="6"/>
                  </a:cubicBezTo>
                  <a:cubicBezTo>
                    <a:pt x="0" y="63"/>
                    <a:pt x="0" y="63"/>
                    <a:pt x="0" y="63"/>
                  </a:cubicBezTo>
                  <a:cubicBezTo>
                    <a:pt x="0" y="66"/>
                    <a:pt x="3" y="69"/>
                    <a:pt x="7" y="69"/>
                  </a:cubicBezTo>
                  <a:cubicBezTo>
                    <a:pt x="294" y="69"/>
                    <a:pt x="294" y="69"/>
                    <a:pt x="294" y="69"/>
                  </a:cubicBezTo>
                  <a:cubicBezTo>
                    <a:pt x="297" y="69"/>
                    <a:pt x="300" y="66"/>
                    <a:pt x="300" y="63"/>
                  </a:cubicBezTo>
                  <a:cubicBezTo>
                    <a:pt x="300" y="6"/>
                    <a:pt x="300" y="6"/>
                    <a:pt x="300" y="6"/>
                  </a:cubicBezTo>
                  <a:cubicBezTo>
                    <a:pt x="300" y="2"/>
                    <a:pt x="297" y="0"/>
                    <a:pt x="294" y="0"/>
                  </a:cubicBezTo>
                  <a:close/>
                  <a:moveTo>
                    <a:pt x="61" y="41"/>
                  </a:moveTo>
                  <a:cubicBezTo>
                    <a:pt x="61" y="44"/>
                    <a:pt x="58" y="47"/>
                    <a:pt x="55" y="47"/>
                  </a:cubicBezTo>
                  <a:cubicBezTo>
                    <a:pt x="41" y="47"/>
                    <a:pt x="41" y="47"/>
                    <a:pt x="41" y="47"/>
                  </a:cubicBezTo>
                  <a:cubicBezTo>
                    <a:pt x="38" y="47"/>
                    <a:pt x="35" y="44"/>
                    <a:pt x="35" y="41"/>
                  </a:cubicBezTo>
                  <a:cubicBezTo>
                    <a:pt x="35" y="27"/>
                    <a:pt x="35" y="27"/>
                    <a:pt x="35" y="27"/>
                  </a:cubicBezTo>
                  <a:cubicBezTo>
                    <a:pt x="35" y="24"/>
                    <a:pt x="38" y="21"/>
                    <a:pt x="41" y="21"/>
                  </a:cubicBezTo>
                  <a:cubicBezTo>
                    <a:pt x="55" y="21"/>
                    <a:pt x="55" y="21"/>
                    <a:pt x="55" y="21"/>
                  </a:cubicBezTo>
                  <a:cubicBezTo>
                    <a:pt x="58" y="21"/>
                    <a:pt x="61" y="24"/>
                    <a:pt x="61" y="27"/>
                  </a:cubicBezTo>
                  <a:lnTo>
                    <a:pt x="61" y="41"/>
                  </a:lnTo>
                  <a:close/>
                  <a:moveTo>
                    <a:pt x="226" y="28"/>
                  </a:moveTo>
                  <a:cubicBezTo>
                    <a:pt x="223" y="28"/>
                    <a:pt x="220" y="25"/>
                    <a:pt x="220" y="22"/>
                  </a:cubicBezTo>
                  <a:cubicBezTo>
                    <a:pt x="220" y="19"/>
                    <a:pt x="223" y="16"/>
                    <a:pt x="226" y="16"/>
                  </a:cubicBezTo>
                  <a:cubicBezTo>
                    <a:pt x="230" y="16"/>
                    <a:pt x="232" y="19"/>
                    <a:pt x="232" y="22"/>
                  </a:cubicBezTo>
                  <a:cubicBezTo>
                    <a:pt x="232" y="25"/>
                    <a:pt x="230" y="28"/>
                    <a:pt x="226" y="28"/>
                  </a:cubicBezTo>
                  <a:close/>
                  <a:moveTo>
                    <a:pt x="250" y="28"/>
                  </a:moveTo>
                  <a:cubicBezTo>
                    <a:pt x="246" y="28"/>
                    <a:pt x="244" y="25"/>
                    <a:pt x="244" y="22"/>
                  </a:cubicBezTo>
                  <a:cubicBezTo>
                    <a:pt x="244" y="19"/>
                    <a:pt x="246" y="16"/>
                    <a:pt x="250" y="16"/>
                  </a:cubicBezTo>
                  <a:cubicBezTo>
                    <a:pt x="253" y="16"/>
                    <a:pt x="256" y="19"/>
                    <a:pt x="256" y="22"/>
                  </a:cubicBezTo>
                  <a:cubicBezTo>
                    <a:pt x="256" y="25"/>
                    <a:pt x="253" y="28"/>
                    <a:pt x="250" y="28"/>
                  </a:cubicBezTo>
                  <a:close/>
                  <a:moveTo>
                    <a:pt x="273" y="28"/>
                  </a:moveTo>
                  <a:cubicBezTo>
                    <a:pt x="270" y="28"/>
                    <a:pt x="267" y="25"/>
                    <a:pt x="267" y="22"/>
                  </a:cubicBezTo>
                  <a:cubicBezTo>
                    <a:pt x="267" y="19"/>
                    <a:pt x="270" y="16"/>
                    <a:pt x="273" y="16"/>
                  </a:cubicBezTo>
                  <a:cubicBezTo>
                    <a:pt x="276" y="16"/>
                    <a:pt x="279" y="19"/>
                    <a:pt x="279" y="22"/>
                  </a:cubicBezTo>
                  <a:cubicBezTo>
                    <a:pt x="279" y="25"/>
                    <a:pt x="276" y="28"/>
                    <a:pt x="273"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14" name="Freeform 15"/>
            <p:cNvSpPr>
              <a:spLocks noEditPoints="1"/>
            </p:cNvSpPr>
            <p:nvPr/>
          </p:nvSpPr>
          <p:spPr bwMode="auto">
            <a:xfrm>
              <a:off x="7232298" y="2089711"/>
              <a:ext cx="793048" cy="182755"/>
            </a:xfrm>
            <a:custGeom>
              <a:avLst/>
              <a:gdLst>
                <a:gd name="T0" fmla="*/ 294 w 300"/>
                <a:gd name="T1" fmla="*/ 0 h 69"/>
                <a:gd name="T2" fmla="*/ 7 w 300"/>
                <a:gd name="T3" fmla="*/ 0 h 69"/>
                <a:gd name="T4" fmla="*/ 0 w 300"/>
                <a:gd name="T5" fmla="*/ 6 h 69"/>
                <a:gd name="T6" fmla="*/ 0 w 300"/>
                <a:gd name="T7" fmla="*/ 63 h 69"/>
                <a:gd name="T8" fmla="*/ 7 w 300"/>
                <a:gd name="T9" fmla="*/ 69 h 69"/>
                <a:gd name="T10" fmla="*/ 294 w 300"/>
                <a:gd name="T11" fmla="*/ 69 h 69"/>
                <a:gd name="T12" fmla="*/ 300 w 300"/>
                <a:gd name="T13" fmla="*/ 63 h 69"/>
                <a:gd name="T14" fmla="*/ 300 w 300"/>
                <a:gd name="T15" fmla="*/ 6 h 69"/>
                <a:gd name="T16" fmla="*/ 294 w 300"/>
                <a:gd name="T17" fmla="*/ 0 h 69"/>
                <a:gd name="T18" fmla="*/ 61 w 300"/>
                <a:gd name="T19" fmla="*/ 41 h 69"/>
                <a:gd name="T20" fmla="*/ 55 w 300"/>
                <a:gd name="T21" fmla="*/ 47 h 69"/>
                <a:gd name="T22" fmla="*/ 41 w 300"/>
                <a:gd name="T23" fmla="*/ 47 h 69"/>
                <a:gd name="T24" fmla="*/ 35 w 300"/>
                <a:gd name="T25" fmla="*/ 41 h 69"/>
                <a:gd name="T26" fmla="*/ 35 w 300"/>
                <a:gd name="T27" fmla="*/ 27 h 69"/>
                <a:gd name="T28" fmla="*/ 41 w 300"/>
                <a:gd name="T29" fmla="*/ 21 h 69"/>
                <a:gd name="T30" fmla="*/ 55 w 300"/>
                <a:gd name="T31" fmla="*/ 21 h 69"/>
                <a:gd name="T32" fmla="*/ 61 w 300"/>
                <a:gd name="T33" fmla="*/ 27 h 69"/>
                <a:gd name="T34" fmla="*/ 61 w 300"/>
                <a:gd name="T35" fmla="*/ 41 h 69"/>
                <a:gd name="T36" fmla="*/ 226 w 300"/>
                <a:gd name="T37" fmla="*/ 28 h 69"/>
                <a:gd name="T38" fmla="*/ 220 w 300"/>
                <a:gd name="T39" fmla="*/ 22 h 69"/>
                <a:gd name="T40" fmla="*/ 226 w 300"/>
                <a:gd name="T41" fmla="*/ 16 h 69"/>
                <a:gd name="T42" fmla="*/ 232 w 300"/>
                <a:gd name="T43" fmla="*/ 22 h 69"/>
                <a:gd name="T44" fmla="*/ 226 w 300"/>
                <a:gd name="T45" fmla="*/ 28 h 69"/>
                <a:gd name="T46" fmla="*/ 250 w 300"/>
                <a:gd name="T47" fmla="*/ 28 h 69"/>
                <a:gd name="T48" fmla="*/ 244 w 300"/>
                <a:gd name="T49" fmla="*/ 22 h 69"/>
                <a:gd name="T50" fmla="*/ 250 w 300"/>
                <a:gd name="T51" fmla="*/ 16 h 69"/>
                <a:gd name="T52" fmla="*/ 256 w 300"/>
                <a:gd name="T53" fmla="*/ 22 h 69"/>
                <a:gd name="T54" fmla="*/ 250 w 300"/>
                <a:gd name="T55" fmla="*/ 28 h 69"/>
                <a:gd name="T56" fmla="*/ 273 w 300"/>
                <a:gd name="T57" fmla="*/ 28 h 69"/>
                <a:gd name="T58" fmla="*/ 267 w 300"/>
                <a:gd name="T59" fmla="*/ 22 h 69"/>
                <a:gd name="T60" fmla="*/ 273 w 300"/>
                <a:gd name="T61" fmla="*/ 16 h 69"/>
                <a:gd name="T62" fmla="*/ 279 w 300"/>
                <a:gd name="T63" fmla="*/ 22 h 69"/>
                <a:gd name="T64" fmla="*/ 273 w 300"/>
                <a:gd name="T65" fmla="*/ 2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0" h="69">
                  <a:moveTo>
                    <a:pt x="294" y="0"/>
                  </a:moveTo>
                  <a:cubicBezTo>
                    <a:pt x="7" y="0"/>
                    <a:pt x="7" y="0"/>
                    <a:pt x="7" y="0"/>
                  </a:cubicBezTo>
                  <a:cubicBezTo>
                    <a:pt x="3" y="0"/>
                    <a:pt x="0" y="2"/>
                    <a:pt x="0" y="6"/>
                  </a:cubicBezTo>
                  <a:cubicBezTo>
                    <a:pt x="0" y="63"/>
                    <a:pt x="0" y="63"/>
                    <a:pt x="0" y="63"/>
                  </a:cubicBezTo>
                  <a:cubicBezTo>
                    <a:pt x="0" y="66"/>
                    <a:pt x="3" y="69"/>
                    <a:pt x="7" y="69"/>
                  </a:cubicBezTo>
                  <a:cubicBezTo>
                    <a:pt x="294" y="69"/>
                    <a:pt x="294" y="69"/>
                    <a:pt x="294" y="69"/>
                  </a:cubicBezTo>
                  <a:cubicBezTo>
                    <a:pt x="297" y="69"/>
                    <a:pt x="300" y="66"/>
                    <a:pt x="300" y="63"/>
                  </a:cubicBezTo>
                  <a:cubicBezTo>
                    <a:pt x="300" y="6"/>
                    <a:pt x="300" y="6"/>
                    <a:pt x="300" y="6"/>
                  </a:cubicBezTo>
                  <a:cubicBezTo>
                    <a:pt x="300" y="2"/>
                    <a:pt x="297" y="0"/>
                    <a:pt x="294" y="0"/>
                  </a:cubicBezTo>
                  <a:close/>
                  <a:moveTo>
                    <a:pt x="61" y="41"/>
                  </a:moveTo>
                  <a:cubicBezTo>
                    <a:pt x="61" y="44"/>
                    <a:pt x="58" y="47"/>
                    <a:pt x="55" y="47"/>
                  </a:cubicBezTo>
                  <a:cubicBezTo>
                    <a:pt x="41" y="47"/>
                    <a:pt x="41" y="47"/>
                    <a:pt x="41" y="47"/>
                  </a:cubicBezTo>
                  <a:cubicBezTo>
                    <a:pt x="38" y="47"/>
                    <a:pt x="35" y="44"/>
                    <a:pt x="35" y="41"/>
                  </a:cubicBezTo>
                  <a:cubicBezTo>
                    <a:pt x="35" y="27"/>
                    <a:pt x="35" y="27"/>
                    <a:pt x="35" y="27"/>
                  </a:cubicBezTo>
                  <a:cubicBezTo>
                    <a:pt x="35" y="24"/>
                    <a:pt x="38" y="21"/>
                    <a:pt x="41" y="21"/>
                  </a:cubicBezTo>
                  <a:cubicBezTo>
                    <a:pt x="55" y="21"/>
                    <a:pt x="55" y="21"/>
                    <a:pt x="55" y="21"/>
                  </a:cubicBezTo>
                  <a:cubicBezTo>
                    <a:pt x="58" y="21"/>
                    <a:pt x="61" y="24"/>
                    <a:pt x="61" y="27"/>
                  </a:cubicBezTo>
                  <a:lnTo>
                    <a:pt x="61" y="41"/>
                  </a:lnTo>
                  <a:close/>
                  <a:moveTo>
                    <a:pt x="226" y="28"/>
                  </a:moveTo>
                  <a:cubicBezTo>
                    <a:pt x="223" y="28"/>
                    <a:pt x="220" y="25"/>
                    <a:pt x="220" y="22"/>
                  </a:cubicBezTo>
                  <a:cubicBezTo>
                    <a:pt x="220" y="19"/>
                    <a:pt x="223" y="16"/>
                    <a:pt x="226" y="16"/>
                  </a:cubicBezTo>
                  <a:cubicBezTo>
                    <a:pt x="230" y="16"/>
                    <a:pt x="232" y="19"/>
                    <a:pt x="232" y="22"/>
                  </a:cubicBezTo>
                  <a:cubicBezTo>
                    <a:pt x="232" y="25"/>
                    <a:pt x="230" y="28"/>
                    <a:pt x="226" y="28"/>
                  </a:cubicBezTo>
                  <a:close/>
                  <a:moveTo>
                    <a:pt x="250" y="28"/>
                  </a:moveTo>
                  <a:cubicBezTo>
                    <a:pt x="246" y="28"/>
                    <a:pt x="244" y="25"/>
                    <a:pt x="244" y="22"/>
                  </a:cubicBezTo>
                  <a:cubicBezTo>
                    <a:pt x="244" y="19"/>
                    <a:pt x="246" y="16"/>
                    <a:pt x="250" y="16"/>
                  </a:cubicBezTo>
                  <a:cubicBezTo>
                    <a:pt x="253" y="16"/>
                    <a:pt x="256" y="19"/>
                    <a:pt x="256" y="22"/>
                  </a:cubicBezTo>
                  <a:cubicBezTo>
                    <a:pt x="256" y="25"/>
                    <a:pt x="253" y="28"/>
                    <a:pt x="250" y="28"/>
                  </a:cubicBezTo>
                  <a:close/>
                  <a:moveTo>
                    <a:pt x="273" y="28"/>
                  </a:moveTo>
                  <a:cubicBezTo>
                    <a:pt x="270" y="28"/>
                    <a:pt x="267" y="25"/>
                    <a:pt x="267" y="22"/>
                  </a:cubicBezTo>
                  <a:cubicBezTo>
                    <a:pt x="267" y="19"/>
                    <a:pt x="270" y="16"/>
                    <a:pt x="273" y="16"/>
                  </a:cubicBezTo>
                  <a:cubicBezTo>
                    <a:pt x="276" y="16"/>
                    <a:pt x="279" y="19"/>
                    <a:pt x="279" y="22"/>
                  </a:cubicBezTo>
                  <a:cubicBezTo>
                    <a:pt x="279" y="25"/>
                    <a:pt x="276" y="28"/>
                    <a:pt x="273"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15" name="Freeform 16"/>
            <p:cNvSpPr>
              <a:spLocks noEditPoints="1"/>
            </p:cNvSpPr>
            <p:nvPr/>
          </p:nvSpPr>
          <p:spPr bwMode="auto">
            <a:xfrm>
              <a:off x="7232298" y="2299049"/>
              <a:ext cx="793048" cy="182755"/>
            </a:xfrm>
            <a:custGeom>
              <a:avLst/>
              <a:gdLst>
                <a:gd name="T0" fmla="*/ 294 w 300"/>
                <a:gd name="T1" fmla="*/ 0 h 69"/>
                <a:gd name="T2" fmla="*/ 7 w 300"/>
                <a:gd name="T3" fmla="*/ 0 h 69"/>
                <a:gd name="T4" fmla="*/ 0 w 300"/>
                <a:gd name="T5" fmla="*/ 6 h 69"/>
                <a:gd name="T6" fmla="*/ 0 w 300"/>
                <a:gd name="T7" fmla="*/ 63 h 69"/>
                <a:gd name="T8" fmla="*/ 7 w 300"/>
                <a:gd name="T9" fmla="*/ 69 h 69"/>
                <a:gd name="T10" fmla="*/ 294 w 300"/>
                <a:gd name="T11" fmla="*/ 69 h 69"/>
                <a:gd name="T12" fmla="*/ 300 w 300"/>
                <a:gd name="T13" fmla="*/ 63 h 69"/>
                <a:gd name="T14" fmla="*/ 300 w 300"/>
                <a:gd name="T15" fmla="*/ 6 h 69"/>
                <a:gd name="T16" fmla="*/ 294 w 300"/>
                <a:gd name="T17" fmla="*/ 0 h 69"/>
                <a:gd name="T18" fmla="*/ 61 w 300"/>
                <a:gd name="T19" fmla="*/ 41 h 69"/>
                <a:gd name="T20" fmla="*/ 55 w 300"/>
                <a:gd name="T21" fmla="*/ 47 h 69"/>
                <a:gd name="T22" fmla="*/ 41 w 300"/>
                <a:gd name="T23" fmla="*/ 47 h 69"/>
                <a:gd name="T24" fmla="*/ 35 w 300"/>
                <a:gd name="T25" fmla="*/ 41 h 69"/>
                <a:gd name="T26" fmla="*/ 35 w 300"/>
                <a:gd name="T27" fmla="*/ 27 h 69"/>
                <a:gd name="T28" fmla="*/ 41 w 300"/>
                <a:gd name="T29" fmla="*/ 21 h 69"/>
                <a:gd name="T30" fmla="*/ 55 w 300"/>
                <a:gd name="T31" fmla="*/ 21 h 69"/>
                <a:gd name="T32" fmla="*/ 61 w 300"/>
                <a:gd name="T33" fmla="*/ 27 h 69"/>
                <a:gd name="T34" fmla="*/ 61 w 300"/>
                <a:gd name="T35" fmla="*/ 41 h 69"/>
                <a:gd name="T36" fmla="*/ 226 w 300"/>
                <a:gd name="T37" fmla="*/ 28 h 69"/>
                <a:gd name="T38" fmla="*/ 220 w 300"/>
                <a:gd name="T39" fmla="*/ 22 h 69"/>
                <a:gd name="T40" fmla="*/ 226 w 300"/>
                <a:gd name="T41" fmla="*/ 16 h 69"/>
                <a:gd name="T42" fmla="*/ 232 w 300"/>
                <a:gd name="T43" fmla="*/ 22 h 69"/>
                <a:gd name="T44" fmla="*/ 226 w 300"/>
                <a:gd name="T45" fmla="*/ 28 h 69"/>
                <a:gd name="T46" fmla="*/ 250 w 300"/>
                <a:gd name="T47" fmla="*/ 28 h 69"/>
                <a:gd name="T48" fmla="*/ 244 w 300"/>
                <a:gd name="T49" fmla="*/ 22 h 69"/>
                <a:gd name="T50" fmla="*/ 250 w 300"/>
                <a:gd name="T51" fmla="*/ 16 h 69"/>
                <a:gd name="T52" fmla="*/ 256 w 300"/>
                <a:gd name="T53" fmla="*/ 22 h 69"/>
                <a:gd name="T54" fmla="*/ 250 w 300"/>
                <a:gd name="T55" fmla="*/ 28 h 69"/>
                <a:gd name="T56" fmla="*/ 273 w 300"/>
                <a:gd name="T57" fmla="*/ 28 h 69"/>
                <a:gd name="T58" fmla="*/ 267 w 300"/>
                <a:gd name="T59" fmla="*/ 22 h 69"/>
                <a:gd name="T60" fmla="*/ 273 w 300"/>
                <a:gd name="T61" fmla="*/ 16 h 69"/>
                <a:gd name="T62" fmla="*/ 279 w 300"/>
                <a:gd name="T63" fmla="*/ 22 h 69"/>
                <a:gd name="T64" fmla="*/ 273 w 300"/>
                <a:gd name="T65" fmla="*/ 2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0" h="69">
                  <a:moveTo>
                    <a:pt x="294" y="0"/>
                  </a:moveTo>
                  <a:cubicBezTo>
                    <a:pt x="7" y="0"/>
                    <a:pt x="7" y="0"/>
                    <a:pt x="7" y="0"/>
                  </a:cubicBezTo>
                  <a:cubicBezTo>
                    <a:pt x="3" y="0"/>
                    <a:pt x="0" y="2"/>
                    <a:pt x="0" y="6"/>
                  </a:cubicBezTo>
                  <a:cubicBezTo>
                    <a:pt x="0" y="63"/>
                    <a:pt x="0" y="63"/>
                    <a:pt x="0" y="63"/>
                  </a:cubicBezTo>
                  <a:cubicBezTo>
                    <a:pt x="0" y="66"/>
                    <a:pt x="3" y="69"/>
                    <a:pt x="7" y="69"/>
                  </a:cubicBezTo>
                  <a:cubicBezTo>
                    <a:pt x="294" y="69"/>
                    <a:pt x="294" y="69"/>
                    <a:pt x="294" y="69"/>
                  </a:cubicBezTo>
                  <a:cubicBezTo>
                    <a:pt x="297" y="69"/>
                    <a:pt x="300" y="66"/>
                    <a:pt x="300" y="63"/>
                  </a:cubicBezTo>
                  <a:cubicBezTo>
                    <a:pt x="300" y="6"/>
                    <a:pt x="300" y="6"/>
                    <a:pt x="300" y="6"/>
                  </a:cubicBezTo>
                  <a:cubicBezTo>
                    <a:pt x="300" y="2"/>
                    <a:pt x="297" y="0"/>
                    <a:pt x="294" y="0"/>
                  </a:cubicBezTo>
                  <a:close/>
                  <a:moveTo>
                    <a:pt x="61" y="41"/>
                  </a:moveTo>
                  <a:cubicBezTo>
                    <a:pt x="61" y="44"/>
                    <a:pt x="58" y="47"/>
                    <a:pt x="55" y="47"/>
                  </a:cubicBezTo>
                  <a:cubicBezTo>
                    <a:pt x="41" y="47"/>
                    <a:pt x="41" y="47"/>
                    <a:pt x="41" y="47"/>
                  </a:cubicBezTo>
                  <a:cubicBezTo>
                    <a:pt x="38" y="47"/>
                    <a:pt x="35" y="44"/>
                    <a:pt x="35" y="41"/>
                  </a:cubicBezTo>
                  <a:cubicBezTo>
                    <a:pt x="35" y="27"/>
                    <a:pt x="35" y="27"/>
                    <a:pt x="35" y="27"/>
                  </a:cubicBezTo>
                  <a:cubicBezTo>
                    <a:pt x="35" y="24"/>
                    <a:pt x="38" y="21"/>
                    <a:pt x="41" y="21"/>
                  </a:cubicBezTo>
                  <a:cubicBezTo>
                    <a:pt x="55" y="21"/>
                    <a:pt x="55" y="21"/>
                    <a:pt x="55" y="21"/>
                  </a:cubicBezTo>
                  <a:cubicBezTo>
                    <a:pt x="58" y="21"/>
                    <a:pt x="61" y="24"/>
                    <a:pt x="61" y="27"/>
                  </a:cubicBezTo>
                  <a:lnTo>
                    <a:pt x="61" y="41"/>
                  </a:lnTo>
                  <a:close/>
                  <a:moveTo>
                    <a:pt x="226" y="28"/>
                  </a:moveTo>
                  <a:cubicBezTo>
                    <a:pt x="223" y="28"/>
                    <a:pt x="220" y="25"/>
                    <a:pt x="220" y="22"/>
                  </a:cubicBezTo>
                  <a:cubicBezTo>
                    <a:pt x="220" y="19"/>
                    <a:pt x="223" y="16"/>
                    <a:pt x="226" y="16"/>
                  </a:cubicBezTo>
                  <a:cubicBezTo>
                    <a:pt x="230" y="16"/>
                    <a:pt x="232" y="19"/>
                    <a:pt x="232" y="22"/>
                  </a:cubicBezTo>
                  <a:cubicBezTo>
                    <a:pt x="232" y="25"/>
                    <a:pt x="230" y="28"/>
                    <a:pt x="226" y="28"/>
                  </a:cubicBezTo>
                  <a:close/>
                  <a:moveTo>
                    <a:pt x="250" y="28"/>
                  </a:moveTo>
                  <a:cubicBezTo>
                    <a:pt x="246" y="28"/>
                    <a:pt x="244" y="25"/>
                    <a:pt x="244" y="22"/>
                  </a:cubicBezTo>
                  <a:cubicBezTo>
                    <a:pt x="244" y="19"/>
                    <a:pt x="246" y="16"/>
                    <a:pt x="250" y="16"/>
                  </a:cubicBezTo>
                  <a:cubicBezTo>
                    <a:pt x="253" y="16"/>
                    <a:pt x="256" y="19"/>
                    <a:pt x="256" y="22"/>
                  </a:cubicBezTo>
                  <a:cubicBezTo>
                    <a:pt x="256" y="25"/>
                    <a:pt x="253" y="28"/>
                    <a:pt x="250" y="28"/>
                  </a:cubicBezTo>
                  <a:close/>
                  <a:moveTo>
                    <a:pt x="273" y="28"/>
                  </a:moveTo>
                  <a:cubicBezTo>
                    <a:pt x="270" y="28"/>
                    <a:pt x="267" y="25"/>
                    <a:pt x="267" y="22"/>
                  </a:cubicBezTo>
                  <a:cubicBezTo>
                    <a:pt x="267" y="19"/>
                    <a:pt x="270" y="16"/>
                    <a:pt x="273" y="16"/>
                  </a:cubicBezTo>
                  <a:cubicBezTo>
                    <a:pt x="276" y="16"/>
                    <a:pt x="279" y="19"/>
                    <a:pt x="279" y="22"/>
                  </a:cubicBezTo>
                  <a:cubicBezTo>
                    <a:pt x="279" y="25"/>
                    <a:pt x="276" y="28"/>
                    <a:pt x="273"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grpSp>
        <p:nvGrpSpPr>
          <p:cNvPr id="16" name="Group 15"/>
          <p:cNvGrpSpPr>
            <a:grpSpLocks noChangeAspect="1"/>
          </p:cNvGrpSpPr>
          <p:nvPr/>
        </p:nvGrpSpPr>
        <p:grpSpPr>
          <a:xfrm>
            <a:off x="2774910" y="2076706"/>
            <a:ext cx="574128" cy="507884"/>
            <a:chOff x="3932238" y="1717675"/>
            <a:chExt cx="206375" cy="182563"/>
          </a:xfrm>
          <a:solidFill>
            <a:srgbClr val="E31B23"/>
          </a:solidFill>
        </p:grpSpPr>
        <p:sp>
          <p:nvSpPr>
            <p:cNvPr id="17" name="Freeform 310"/>
            <p:cNvSpPr>
              <a:spLocks noEditPoints="1"/>
            </p:cNvSpPr>
            <p:nvPr/>
          </p:nvSpPr>
          <p:spPr bwMode="auto">
            <a:xfrm>
              <a:off x="3932238" y="1717675"/>
              <a:ext cx="206375" cy="182563"/>
            </a:xfrm>
            <a:custGeom>
              <a:avLst/>
              <a:gdLst>
                <a:gd name="T0" fmla="*/ 331 w 353"/>
                <a:gd name="T1" fmla="*/ 0 h 310"/>
                <a:gd name="T2" fmla="*/ 21 w 353"/>
                <a:gd name="T3" fmla="*/ 0 h 310"/>
                <a:gd name="T4" fmla="*/ 0 w 353"/>
                <a:gd name="T5" fmla="*/ 21 h 310"/>
                <a:gd name="T6" fmla="*/ 0 w 353"/>
                <a:gd name="T7" fmla="*/ 289 h 310"/>
                <a:gd name="T8" fmla="*/ 21 w 353"/>
                <a:gd name="T9" fmla="*/ 310 h 310"/>
                <a:gd name="T10" fmla="*/ 331 w 353"/>
                <a:gd name="T11" fmla="*/ 310 h 310"/>
                <a:gd name="T12" fmla="*/ 353 w 353"/>
                <a:gd name="T13" fmla="*/ 289 h 310"/>
                <a:gd name="T14" fmla="*/ 353 w 353"/>
                <a:gd name="T15" fmla="*/ 21 h 310"/>
                <a:gd name="T16" fmla="*/ 331 w 353"/>
                <a:gd name="T17" fmla="*/ 0 h 310"/>
                <a:gd name="T18" fmla="*/ 279 w 353"/>
                <a:gd name="T19" fmla="*/ 14 h 310"/>
                <a:gd name="T20" fmla="*/ 293 w 353"/>
                <a:gd name="T21" fmla="*/ 28 h 310"/>
                <a:gd name="T22" fmla="*/ 279 w 353"/>
                <a:gd name="T23" fmla="*/ 42 h 310"/>
                <a:gd name="T24" fmla="*/ 264 w 353"/>
                <a:gd name="T25" fmla="*/ 28 h 310"/>
                <a:gd name="T26" fmla="*/ 279 w 353"/>
                <a:gd name="T27" fmla="*/ 14 h 310"/>
                <a:gd name="T28" fmla="*/ 240 w 353"/>
                <a:gd name="T29" fmla="*/ 14 h 310"/>
                <a:gd name="T30" fmla="*/ 254 w 353"/>
                <a:gd name="T31" fmla="*/ 28 h 310"/>
                <a:gd name="T32" fmla="*/ 240 w 353"/>
                <a:gd name="T33" fmla="*/ 42 h 310"/>
                <a:gd name="T34" fmla="*/ 226 w 353"/>
                <a:gd name="T35" fmla="*/ 28 h 310"/>
                <a:gd name="T36" fmla="*/ 240 w 353"/>
                <a:gd name="T37" fmla="*/ 14 h 310"/>
                <a:gd name="T38" fmla="*/ 331 w 353"/>
                <a:gd name="T39" fmla="*/ 289 h 310"/>
                <a:gd name="T40" fmla="*/ 21 w 353"/>
                <a:gd name="T41" fmla="*/ 289 h 310"/>
                <a:gd name="T42" fmla="*/ 21 w 353"/>
                <a:gd name="T43" fmla="*/ 56 h 310"/>
                <a:gd name="T44" fmla="*/ 331 w 353"/>
                <a:gd name="T45" fmla="*/ 56 h 310"/>
                <a:gd name="T46" fmla="*/ 331 w 353"/>
                <a:gd name="T47" fmla="*/ 289 h 310"/>
                <a:gd name="T48" fmla="*/ 317 w 353"/>
                <a:gd name="T49" fmla="*/ 42 h 310"/>
                <a:gd name="T50" fmla="*/ 303 w 353"/>
                <a:gd name="T51" fmla="*/ 28 h 310"/>
                <a:gd name="T52" fmla="*/ 317 w 353"/>
                <a:gd name="T53" fmla="*/ 14 h 310"/>
                <a:gd name="T54" fmla="*/ 331 w 353"/>
                <a:gd name="T55" fmla="*/ 28 h 310"/>
                <a:gd name="T56" fmla="*/ 317 w 353"/>
                <a:gd name="T57" fmla="*/ 4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3" h="310">
                  <a:moveTo>
                    <a:pt x="331" y="0"/>
                  </a:moveTo>
                  <a:cubicBezTo>
                    <a:pt x="21" y="0"/>
                    <a:pt x="21" y="0"/>
                    <a:pt x="21" y="0"/>
                  </a:cubicBezTo>
                  <a:cubicBezTo>
                    <a:pt x="9" y="0"/>
                    <a:pt x="0" y="9"/>
                    <a:pt x="0" y="21"/>
                  </a:cubicBezTo>
                  <a:cubicBezTo>
                    <a:pt x="0" y="289"/>
                    <a:pt x="0" y="289"/>
                    <a:pt x="0" y="289"/>
                  </a:cubicBezTo>
                  <a:cubicBezTo>
                    <a:pt x="0" y="301"/>
                    <a:pt x="9" y="310"/>
                    <a:pt x="21" y="310"/>
                  </a:cubicBezTo>
                  <a:cubicBezTo>
                    <a:pt x="331" y="310"/>
                    <a:pt x="331" y="310"/>
                    <a:pt x="331" y="310"/>
                  </a:cubicBezTo>
                  <a:cubicBezTo>
                    <a:pt x="343" y="310"/>
                    <a:pt x="353" y="301"/>
                    <a:pt x="353" y="289"/>
                  </a:cubicBezTo>
                  <a:cubicBezTo>
                    <a:pt x="353" y="21"/>
                    <a:pt x="353" y="21"/>
                    <a:pt x="353" y="21"/>
                  </a:cubicBezTo>
                  <a:cubicBezTo>
                    <a:pt x="353" y="9"/>
                    <a:pt x="343" y="0"/>
                    <a:pt x="331" y="0"/>
                  </a:cubicBezTo>
                  <a:close/>
                  <a:moveTo>
                    <a:pt x="279" y="14"/>
                  </a:moveTo>
                  <a:cubicBezTo>
                    <a:pt x="286" y="14"/>
                    <a:pt x="293" y="20"/>
                    <a:pt x="293" y="28"/>
                  </a:cubicBezTo>
                  <a:cubicBezTo>
                    <a:pt x="293" y="36"/>
                    <a:pt x="286" y="42"/>
                    <a:pt x="279" y="42"/>
                  </a:cubicBezTo>
                  <a:cubicBezTo>
                    <a:pt x="271" y="42"/>
                    <a:pt x="264" y="36"/>
                    <a:pt x="264" y="28"/>
                  </a:cubicBezTo>
                  <a:cubicBezTo>
                    <a:pt x="264" y="20"/>
                    <a:pt x="271" y="14"/>
                    <a:pt x="279" y="14"/>
                  </a:cubicBezTo>
                  <a:close/>
                  <a:moveTo>
                    <a:pt x="240" y="14"/>
                  </a:moveTo>
                  <a:cubicBezTo>
                    <a:pt x="248" y="14"/>
                    <a:pt x="254" y="20"/>
                    <a:pt x="254" y="28"/>
                  </a:cubicBezTo>
                  <a:cubicBezTo>
                    <a:pt x="254" y="36"/>
                    <a:pt x="248" y="42"/>
                    <a:pt x="240" y="42"/>
                  </a:cubicBezTo>
                  <a:cubicBezTo>
                    <a:pt x="232" y="42"/>
                    <a:pt x="226" y="36"/>
                    <a:pt x="226" y="28"/>
                  </a:cubicBezTo>
                  <a:cubicBezTo>
                    <a:pt x="226" y="20"/>
                    <a:pt x="232" y="14"/>
                    <a:pt x="240" y="14"/>
                  </a:cubicBezTo>
                  <a:close/>
                  <a:moveTo>
                    <a:pt x="331" y="289"/>
                  </a:moveTo>
                  <a:cubicBezTo>
                    <a:pt x="21" y="289"/>
                    <a:pt x="21" y="289"/>
                    <a:pt x="21" y="289"/>
                  </a:cubicBezTo>
                  <a:cubicBezTo>
                    <a:pt x="21" y="56"/>
                    <a:pt x="21" y="56"/>
                    <a:pt x="21" y="56"/>
                  </a:cubicBezTo>
                  <a:cubicBezTo>
                    <a:pt x="331" y="56"/>
                    <a:pt x="331" y="56"/>
                    <a:pt x="331" y="56"/>
                  </a:cubicBezTo>
                  <a:lnTo>
                    <a:pt x="331" y="289"/>
                  </a:lnTo>
                  <a:close/>
                  <a:moveTo>
                    <a:pt x="317" y="42"/>
                  </a:moveTo>
                  <a:cubicBezTo>
                    <a:pt x="310" y="42"/>
                    <a:pt x="303" y="36"/>
                    <a:pt x="303" y="28"/>
                  </a:cubicBezTo>
                  <a:cubicBezTo>
                    <a:pt x="303" y="20"/>
                    <a:pt x="310" y="14"/>
                    <a:pt x="317" y="14"/>
                  </a:cubicBezTo>
                  <a:cubicBezTo>
                    <a:pt x="325" y="14"/>
                    <a:pt x="331" y="20"/>
                    <a:pt x="331" y="28"/>
                  </a:cubicBezTo>
                  <a:cubicBezTo>
                    <a:pt x="331" y="36"/>
                    <a:pt x="325" y="42"/>
                    <a:pt x="317"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18" name="Freeform 311"/>
            <p:cNvSpPr>
              <a:spLocks noEditPoints="1"/>
            </p:cNvSpPr>
            <p:nvPr/>
          </p:nvSpPr>
          <p:spPr bwMode="auto">
            <a:xfrm>
              <a:off x="3995738" y="1782763"/>
              <a:ext cx="77788" cy="77788"/>
            </a:xfrm>
            <a:custGeom>
              <a:avLst/>
              <a:gdLst>
                <a:gd name="T0" fmla="*/ 71 w 132"/>
                <a:gd name="T1" fmla="*/ 0 h 131"/>
                <a:gd name="T2" fmla="*/ 62 w 132"/>
                <a:gd name="T3" fmla="*/ 0 h 131"/>
                <a:gd name="T4" fmla="*/ 1 w 132"/>
                <a:gd name="T5" fmla="*/ 61 h 131"/>
                <a:gd name="T6" fmla="*/ 0 w 132"/>
                <a:gd name="T7" fmla="*/ 65 h 131"/>
                <a:gd name="T8" fmla="*/ 1 w 132"/>
                <a:gd name="T9" fmla="*/ 70 h 131"/>
                <a:gd name="T10" fmla="*/ 62 w 132"/>
                <a:gd name="T11" fmla="*/ 131 h 131"/>
                <a:gd name="T12" fmla="*/ 71 w 132"/>
                <a:gd name="T13" fmla="*/ 131 h 131"/>
                <a:gd name="T14" fmla="*/ 132 w 132"/>
                <a:gd name="T15" fmla="*/ 70 h 131"/>
                <a:gd name="T16" fmla="*/ 132 w 132"/>
                <a:gd name="T17" fmla="*/ 65 h 131"/>
                <a:gd name="T18" fmla="*/ 132 w 132"/>
                <a:gd name="T19" fmla="*/ 61 h 131"/>
                <a:gd name="T20" fmla="*/ 42 w 132"/>
                <a:gd name="T21" fmla="*/ 14 h 131"/>
                <a:gd name="T22" fmla="*/ 18 w 132"/>
                <a:gd name="T23" fmla="*/ 35 h 131"/>
                <a:gd name="T24" fmla="*/ 14 w 132"/>
                <a:gd name="T25" fmla="*/ 43 h 131"/>
                <a:gd name="T26" fmla="*/ 27 w 132"/>
                <a:gd name="T27" fmla="*/ 61 h 131"/>
                <a:gd name="T28" fmla="*/ 14 w 132"/>
                <a:gd name="T29" fmla="*/ 43 h 131"/>
                <a:gd name="T30" fmla="*/ 27 w 132"/>
                <a:gd name="T31" fmla="*/ 70 h 131"/>
                <a:gd name="T32" fmla="*/ 14 w 132"/>
                <a:gd name="T33" fmla="*/ 87 h 131"/>
                <a:gd name="T34" fmla="*/ 18 w 132"/>
                <a:gd name="T35" fmla="*/ 96 h 131"/>
                <a:gd name="T36" fmla="*/ 42 w 132"/>
                <a:gd name="T37" fmla="*/ 117 h 131"/>
                <a:gd name="T38" fmla="*/ 62 w 132"/>
                <a:gd name="T39" fmla="*/ 122 h 131"/>
                <a:gd name="T40" fmla="*/ 62 w 132"/>
                <a:gd name="T41" fmla="*/ 96 h 131"/>
                <a:gd name="T42" fmla="*/ 62 w 132"/>
                <a:gd name="T43" fmla="*/ 87 h 131"/>
                <a:gd name="T44" fmla="*/ 36 w 132"/>
                <a:gd name="T45" fmla="*/ 70 h 131"/>
                <a:gd name="T46" fmla="*/ 62 w 132"/>
                <a:gd name="T47" fmla="*/ 87 h 131"/>
                <a:gd name="T48" fmla="*/ 36 w 132"/>
                <a:gd name="T49" fmla="*/ 61 h 131"/>
                <a:gd name="T50" fmla="*/ 62 w 132"/>
                <a:gd name="T51" fmla="*/ 43 h 131"/>
                <a:gd name="T52" fmla="*/ 62 w 132"/>
                <a:gd name="T53" fmla="*/ 35 h 131"/>
                <a:gd name="T54" fmla="*/ 62 w 132"/>
                <a:gd name="T55" fmla="*/ 9 h 131"/>
                <a:gd name="T56" fmla="*/ 114 w 132"/>
                <a:gd name="T57" fmla="*/ 35 h 131"/>
                <a:gd name="T58" fmla="*/ 91 w 132"/>
                <a:gd name="T59" fmla="*/ 14 h 131"/>
                <a:gd name="T60" fmla="*/ 71 w 132"/>
                <a:gd name="T61" fmla="*/ 9 h 131"/>
                <a:gd name="T62" fmla="*/ 71 w 132"/>
                <a:gd name="T63" fmla="*/ 35 h 131"/>
                <a:gd name="T64" fmla="*/ 71 w 132"/>
                <a:gd name="T65" fmla="*/ 43 h 131"/>
                <a:gd name="T66" fmla="*/ 97 w 132"/>
                <a:gd name="T67" fmla="*/ 61 h 131"/>
                <a:gd name="T68" fmla="*/ 71 w 132"/>
                <a:gd name="T69" fmla="*/ 43 h 131"/>
                <a:gd name="T70" fmla="*/ 97 w 132"/>
                <a:gd name="T71" fmla="*/ 70 h 131"/>
                <a:gd name="T72" fmla="*/ 71 w 132"/>
                <a:gd name="T73" fmla="*/ 87 h 131"/>
                <a:gd name="T74" fmla="*/ 71 w 132"/>
                <a:gd name="T75" fmla="*/ 122 h 131"/>
                <a:gd name="T76" fmla="*/ 92 w 132"/>
                <a:gd name="T77" fmla="*/ 96 h 131"/>
                <a:gd name="T78" fmla="*/ 91 w 132"/>
                <a:gd name="T79" fmla="*/ 117 h 131"/>
                <a:gd name="T80" fmla="*/ 114 w 132"/>
                <a:gd name="T81" fmla="*/ 96 h 131"/>
                <a:gd name="T82" fmla="*/ 119 w 132"/>
                <a:gd name="T83" fmla="*/ 87 h 131"/>
                <a:gd name="T84" fmla="*/ 106 w 132"/>
                <a:gd name="T85" fmla="*/ 70 h 131"/>
                <a:gd name="T86" fmla="*/ 119 w 132"/>
                <a:gd name="T87" fmla="*/ 87 h 131"/>
                <a:gd name="T88" fmla="*/ 103 w 132"/>
                <a:gd name="T89" fmla="*/ 43 h 131"/>
                <a:gd name="T90" fmla="*/ 123 w 132"/>
                <a:gd name="T91" fmla="*/ 6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1">
                  <a:moveTo>
                    <a:pt x="71" y="0"/>
                  </a:moveTo>
                  <a:cubicBezTo>
                    <a:pt x="71" y="0"/>
                    <a:pt x="71" y="0"/>
                    <a:pt x="71" y="0"/>
                  </a:cubicBezTo>
                  <a:cubicBezTo>
                    <a:pt x="66" y="0"/>
                    <a:pt x="66" y="0"/>
                    <a:pt x="66" y="0"/>
                  </a:cubicBezTo>
                  <a:cubicBezTo>
                    <a:pt x="62" y="0"/>
                    <a:pt x="62" y="0"/>
                    <a:pt x="62" y="0"/>
                  </a:cubicBezTo>
                  <a:cubicBezTo>
                    <a:pt x="62" y="0"/>
                    <a:pt x="62" y="0"/>
                    <a:pt x="62" y="0"/>
                  </a:cubicBezTo>
                  <a:cubicBezTo>
                    <a:pt x="29" y="2"/>
                    <a:pt x="3" y="28"/>
                    <a:pt x="1" y="61"/>
                  </a:cubicBezTo>
                  <a:cubicBezTo>
                    <a:pt x="0" y="61"/>
                    <a:pt x="0" y="61"/>
                    <a:pt x="0" y="61"/>
                  </a:cubicBezTo>
                  <a:cubicBezTo>
                    <a:pt x="0" y="65"/>
                    <a:pt x="0" y="65"/>
                    <a:pt x="0" y="65"/>
                  </a:cubicBezTo>
                  <a:cubicBezTo>
                    <a:pt x="0" y="70"/>
                    <a:pt x="0" y="70"/>
                    <a:pt x="0" y="70"/>
                  </a:cubicBezTo>
                  <a:cubicBezTo>
                    <a:pt x="1" y="70"/>
                    <a:pt x="1" y="70"/>
                    <a:pt x="1" y="70"/>
                  </a:cubicBezTo>
                  <a:cubicBezTo>
                    <a:pt x="3" y="103"/>
                    <a:pt x="29" y="129"/>
                    <a:pt x="62" y="131"/>
                  </a:cubicBezTo>
                  <a:cubicBezTo>
                    <a:pt x="62" y="131"/>
                    <a:pt x="62" y="131"/>
                    <a:pt x="62" y="131"/>
                  </a:cubicBezTo>
                  <a:cubicBezTo>
                    <a:pt x="66" y="131"/>
                    <a:pt x="66" y="131"/>
                    <a:pt x="66" y="131"/>
                  </a:cubicBezTo>
                  <a:cubicBezTo>
                    <a:pt x="71" y="131"/>
                    <a:pt x="71" y="131"/>
                    <a:pt x="71" y="131"/>
                  </a:cubicBezTo>
                  <a:cubicBezTo>
                    <a:pt x="71" y="131"/>
                    <a:pt x="71" y="131"/>
                    <a:pt x="71" y="131"/>
                  </a:cubicBezTo>
                  <a:cubicBezTo>
                    <a:pt x="103" y="129"/>
                    <a:pt x="130" y="103"/>
                    <a:pt x="132" y="70"/>
                  </a:cubicBezTo>
                  <a:cubicBezTo>
                    <a:pt x="132" y="70"/>
                    <a:pt x="132" y="70"/>
                    <a:pt x="132" y="70"/>
                  </a:cubicBezTo>
                  <a:cubicBezTo>
                    <a:pt x="132" y="65"/>
                    <a:pt x="132" y="65"/>
                    <a:pt x="132" y="65"/>
                  </a:cubicBezTo>
                  <a:cubicBezTo>
                    <a:pt x="132" y="61"/>
                    <a:pt x="132" y="61"/>
                    <a:pt x="132" y="61"/>
                  </a:cubicBezTo>
                  <a:cubicBezTo>
                    <a:pt x="132" y="61"/>
                    <a:pt x="132" y="61"/>
                    <a:pt x="132" y="61"/>
                  </a:cubicBezTo>
                  <a:cubicBezTo>
                    <a:pt x="130" y="28"/>
                    <a:pt x="103" y="2"/>
                    <a:pt x="71" y="0"/>
                  </a:cubicBezTo>
                  <a:close/>
                  <a:moveTo>
                    <a:pt x="42" y="14"/>
                  </a:moveTo>
                  <a:cubicBezTo>
                    <a:pt x="37" y="20"/>
                    <a:pt x="34" y="27"/>
                    <a:pt x="31" y="35"/>
                  </a:cubicBezTo>
                  <a:cubicBezTo>
                    <a:pt x="18" y="35"/>
                    <a:pt x="18" y="35"/>
                    <a:pt x="18" y="35"/>
                  </a:cubicBezTo>
                  <a:cubicBezTo>
                    <a:pt x="24" y="26"/>
                    <a:pt x="32" y="18"/>
                    <a:pt x="42" y="14"/>
                  </a:cubicBezTo>
                  <a:close/>
                  <a:moveTo>
                    <a:pt x="14" y="43"/>
                  </a:moveTo>
                  <a:cubicBezTo>
                    <a:pt x="29" y="43"/>
                    <a:pt x="29" y="43"/>
                    <a:pt x="29" y="43"/>
                  </a:cubicBezTo>
                  <a:cubicBezTo>
                    <a:pt x="28" y="49"/>
                    <a:pt x="27" y="55"/>
                    <a:pt x="27" y="61"/>
                  </a:cubicBezTo>
                  <a:cubicBezTo>
                    <a:pt x="9" y="61"/>
                    <a:pt x="9" y="61"/>
                    <a:pt x="9" y="61"/>
                  </a:cubicBezTo>
                  <a:cubicBezTo>
                    <a:pt x="10" y="55"/>
                    <a:pt x="11" y="49"/>
                    <a:pt x="14" y="43"/>
                  </a:cubicBezTo>
                  <a:close/>
                  <a:moveTo>
                    <a:pt x="9" y="70"/>
                  </a:moveTo>
                  <a:cubicBezTo>
                    <a:pt x="27" y="70"/>
                    <a:pt x="27" y="70"/>
                    <a:pt x="27" y="70"/>
                  </a:cubicBezTo>
                  <a:cubicBezTo>
                    <a:pt x="27" y="76"/>
                    <a:pt x="28" y="82"/>
                    <a:pt x="29" y="87"/>
                  </a:cubicBezTo>
                  <a:cubicBezTo>
                    <a:pt x="14" y="87"/>
                    <a:pt x="14" y="87"/>
                    <a:pt x="14" y="87"/>
                  </a:cubicBezTo>
                  <a:cubicBezTo>
                    <a:pt x="11" y="82"/>
                    <a:pt x="10" y="76"/>
                    <a:pt x="9" y="70"/>
                  </a:cubicBezTo>
                  <a:close/>
                  <a:moveTo>
                    <a:pt x="18" y="96"/>
                  </a:moveTo>
                  <a:cubicBezTo>
                    <a:pt x="31" y="96"/>
                    <a:pt x="31" y="96"/>
                    <a:pt x="31" y="96"/>
                  </a:cubicBezTo>
                  <a:cubicBezTo>
                    <a:pt x="34" y="104"/>
                    <a:pt x="37" y="111"/>
                    <a:pt x="42" y="117"/>
                  </a:cubicBezTo>
                  <a:cubicBezTo>
                    <a:pt x="32" y="112"/>
                    <a:pt x="24" y="105"/>
                    <a:pt x="18" y="96"/>
                  </a:cubicBezTo>
                  <a:close/>
                  <a:moveTo>
                    <a:pt x="62" y="122"/>
                  </a:moveTo>
                  <a:cubicBezTo>
                    <a:pt x="53" y="119"/>
                    <a:pt x="45" y="110"/>
                    <a:pt x="40" y="96"/>
                  </a:cubicBezTo>
                  <a:cubicBezTo>
                    <a:pt x="62" y="96"/>
                    <a:pt x="62" y="96"/>
                    <a:pt x="62" y="96"/>
                  </a:cubicBezTo>
                  <a:lnTo>
                    <a:pt x="62" y="122"/>
                  </a:lnTo>
                  <a:close/>
                  <a:moveTo>
                    <a:pt x="62" y="87"/>
                  </a:moveTo>
                  <a:cubicBezTo>
                    <a:pt x="38" y="87"/>
                    <a:pt x="38" y="87"/>
                    <a:pt x="38" y="87"/>
                  </a:cubicBezTo>
                  <a:cubicBezTo>
                    <a:pt x="37" y="82"/>
                    <a:pt x="36" y="76"/>
                    <a:pt x="36" y="70"/>
                  </a:cubicBezTo>
                  <a:cubicBezTo>
                    <a:pt x="62" y="70"/>
                    <a:pt x="62" y="70"/>
                    <a:pt x="62" y="70"/>
                  </a:cubicBezTo>
                  <a:lnTo>
                    <a:pt x="62" y="87"/>
                  </a:lnTo>
                  <a:close/>
                  <a:moveTo>
                    <a:pt x="62" y="61"/>
                  </a:moveTo>
                  <a:cubicBezTo>
                    <a:pt x="36" y="61"/>
                    <a:pt x="36" y="61"/>
                    <a:pt x="36" y="61"/>
                  </a:cubicBezTo>
                  <a:cubicBezTo>
                    <a:pt x="36" y="55"/>
                    <a:pt x="37" y="49"/>
                    <a:pt x="38" y="43"/>
                  </a:cubicBezTo>
                  <a:cubicBezTo>
                    <a:pt x="62" y="43"/>
                    <a:pt x="62" y="43"/>
                    <a:pt x="62" y="43"/>
                  </a:cubicBezTo>
                  <a:lnTo>
                    <a:pt x="62" y="61"/>
                  </a:lnTo>
                  <a:close/>
                  <a:moveTo>
                    <a:pt x="62" y="35"/>
                  </a:moveTo>
                  <a:cubicBezTo>
                    <a:pt x="40" y="35"/>
                    <a:pt x="40" y="35"/>
                    <a:pt x="40" y="35"/>
                  </a:cubicBezTo>
                  <a:cubicBezTo>
                    <a:pt x="45" y="21"/>
                    <a:pt x="53" y="11"/>
                    <a:pt x="62" y="9"/>
                  </a:cubicBezTo>
                  <a:lnTo>
                    <a:pt x="62" y="35"/>
                  </a:lnTo>
                  <a:close/>
                  <a:moveTo>
                    <a:pt x="114" y="35"/>
                  </a:moveTo>
                  <a:cubicBezTo>
                    <a:pt x="101" y="35"/>
                    <a:pt x="101" y="35"/>
                    <a:pt x="101" y="35"/>
                  </a:cubicBezTo>
                  <a:cubicBezTo>
                    <a:pt x="99" y="27"/>
                    <a:pt x="95" y="20"/>
                    <a:pt x="91" y="14"/>
                  </a:cubicBezTo>
                  <a:cubicBezTo>
                    <a:pt x="100" y="18"/>
                    <a:pt x="109" y="26"/>
                    <a:pt x="114" y="35"/>
                  </a:cubicBezTo>
                  <a:close/>
                  <a:moveTo>
                    <a:pt x="71" y="9"/>
                  </a:moveTo>
                  <a:cubicBezTo>
                    <a:pt x="80" y="11"/>
                    <a:pt x="87" y="21"/>
                    <a:pt x="92" y="35"/>
                  </a:cubicBezTo>
                  <a:cubicBezTo>
                    <a:pt x="71" y="35"/>
                    <a:pt x="71" y="35"/>
                    <a:pt x="71" y="35"/>
                  </a:cubicBezTo>
                  <a:lnTo>
                    <a:pt x="71" y="9"/>
                  </a:lnTo>
                  <a:close/>
                  <a:moveTo>
                    <a:pt x="71" y="43"/>
                  </a:moveTo>
                  <a:cubicBezTo>
                    <a:pt x="95" y="43"/>
                    <a:pt x="95" y="43"/>
                    <a:pt x="95" y="43"/>
                  </a:cubicBezTo>
                  <a:cubicBezTo>
                    <a:pt x="96" y="49"/>
                    <a:pt x="97" y="55"/>
                    <a:pt x="97" y="61"/>
                  </a:cubicBezTo>
                  <a:cubicBezTo>
                    <a:pt x="71" y="61"/>
                    <a:pt x="71" y="61"/>
                    <a:pt x="71" y="61"/>
                  </a:cubicBezTo>
                  <a:lnTo>
                    <a:pt x="71" y="43"/>
                  </a:lnTo>
                  <a:close/>
                  <a:moveTo>
                    <a:pt x="71" y="70"/>
                  </a:moveTo>
                  <a:cubicBezTo>
                    <a:pt x="97" y="70"/>
                    <a:pt x="97" y="70"/>
                    <a:pt x="97" y="70"/>
                  </a:cubicBezTo>
                  <a:cubicBezTo>
                    <a:pt x="97" y="76"/>
                    <a:pt x="96" y="82"/>
                    <a:pt x="95" y="87"/>
                  </a:cubicBezTo>
                  <a:cubicBezTo>
                    <a:pt x="71" y="87"/>
                    <a:pt x="71" y="87"/>
                    <a:pt x="71" y="87"/>
                  </a:cubicBezTo>
                  <a:lnTo>
                    <a:pt x="71" y="70"/>
                  </a:lnTo>
                  <a:close/>
                  <a:moveTo>
                    <a:pt x="71" y="122"/>
                  </a:moveTo>
                  <a:cubicBezTo>
                    <a:pt x="71" y="96"/>
                    <a:pt x="71" y="96"/>
                    <a:pt x="71" y="96"/>
                  </a:cubicBezTo>
                  <a:cubicBezTo>
                    <a:pt x="92" y="96"/>
                    <a:pt x="92" y="96"/>
                    <a:pt x="92" y="96"/>
                  </a:cubicBezTo>
                  <a:cubicBezTo>
                    <a:pt x="87" y="110"/>
                    <a:pt x="80" y="119"/>
                    <a:pt x="71" y="122"/>
                  </a:cubicBezTo>
                  <a:close/>
                  <a:moveTo>
                    <a:pt x="91" y="117"/>
                  </a:moveTo>
                  <a:cubicBezTo>
                    <a:pt x="95" y="111"/>
                    <a:pt x="99" y="104"/>
                    <a:pt x="101" y="96"/>
                  </a:cubicBezTo>
                  <a:cubicBezTo>
                    <a:pt x="114" y="96"/>
                    <a:pt x="114" y="96"/>
                    <a:pt x="114" y="96"/>
                  </a:cubicBezTo>
                  <a:cubicBezTo>
                    <a:pt x="109" y="105"/>
                    <a:pt x="100" y="112"/>
                    <a:pt x="91" y="117"/>
                  </a:cubicBezTo>
                  <a:close/>
                  <a:moveTo>
                    <a:pt x="119" y="87"/>
                  </a:moveTo>
                  <a:cubicBezTo>
                    <a:pt x="103" y="87"/>
                    <a:pt x="103" y="87"/>
                    <a:pt x="103" y="87"/>
                  </a:cubicBezTo>
                  <a:cubicBezTo>
                    <a:pt x="105" y="82"/>
                    <a:pt x="105" y="76"/>
                    <a:pt x="106" y="70"/>
                  </a:cubicBezTo>
                  <a:cubicBezTo>
                    <a:pt x="123" y="70"/>
                    <a:pt x="123" y="70"/>
                    <a:pt x="123" y="70"/>
                  </a:cubicBezTo>
                  <a:cubicBezTo>
                    <a:pt x="123" y="76"/>
                    <a:pt x="121" y="82"/>
                    <a:pt x="119" y="87"/>
                  </a:cubicBezTo>
                  <a:close/>
                  <a:moveTo>
                    <a:pt x="106" y="61"/>
                  </a:moveTo>
                  <a:cubicBezTo>
                    <a:pt x="105" y="55"/>
                    <a:pt x="105" y="49"/>
                    <a:pt x="103" y="43"/>
                  </a:cubicBezTo>
                  <a:cubicBezTo>
                    <a:pt x="119" y="43"/>
                    <a:pt x="119" y="43"/>
                    <a:pt x="119" y="43"/>
                  </a:cubicBezTo>
                  <a:cubicBezTo>
                    <a:pt x="121" y="49"/>
                    <a:pt x="123" y="55"/>
                    <a:pt x="123" y="61"/>
                  </a:cubicBezTo>
                  <a:lnTo>
                    <a:pt x="106"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cxnSp>
        <p:nvCxnSpPr>
          <p:cNvPr id="3" name="Straight Connector 2"/>
          <p:cNvCxnSpPr/>
          <p:nvPr/>
        </p:nvCxnSpPr>
        <p:spPr>
          <a:xfrm>
            <a:off x="3073613" y="2658676"/>
            <a:ext cx="0" cy="209072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893818" y="2658676"/>
            <a:ext cx="0" cy="209072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073613" y="2781620"/>
            <a:ext cx="2820205" cy="2305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073613" y="3215349"/>
            <a:ext cx="2820205" cy="23052"/>
          </a:xfrm>
          <a:prstGeom prst="straightConnector1">
            <a:avLst/>
          </a:prstGeom>
          <a:ln w="127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073612" y="3827140"/>
            <a:ext cx="2820205" cy="2305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059765" y="4617219"/>
            <a:ext cx="2820205" cy="23052"/>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204314" y="2206135"/>
            <a:ext cx="566181" cy="276999"/>
          </a:xfrm>
          <a:prstGeom prst="rect">
            <a:avLst/>
          </a:prstGeom>
          <a:noFill/>
        </p:spPr>
        <p:txBody>
          <a:bodyPr wrap="none" rtlCol="0">
            <a:spAutoFit/>
          </a:bodyPr>
          <a:lstStyle/>
          <a:p>
            <a:r>
              <a:rPr lang="en-US" sz="1200" dirty="0" smtClean="0">
                <a:solidFill>
                  <a:srgbClr val="FF0000"/>
                </a:solidFill>
              </a:rPr>
              <a:t>client</a:t>
            </a:r>
            <a:endParaRPr lang="en-US" sz="1200" dirty="0">
              <a:solidFill>
                <a:srgbClr val="FF0000"/>
              </a:solidFill>
            </a:endParaRPr>
          </a:p>
        </p:txBody>
      </p:sp>
      <p:sp>
        <p:nvSpPr>
          <p:cNvPr id="25" name="TextBox 24"/>
          <p:cNvSpPr txBox="1"/>
          <p:nvPr/>
        </p:nvSpPr>
        <p:spPr>
          <a:xfrm>
            <a:off x="6206415" y="2204167"/>
            <a:ext cx="611065" cy="276999"/>
          </a:xfrm>
          <a:prstGeom prst="rect">
            <a:avLst/>
          </a:prstGeom>
          <a:noFill/>
        </p:spPr>
        <p:txBody>
          <a:bodyPr wrap="none" rtlCol="0">
            <a:spAutoFit/>
          </a:bodyPr>
          <a:lstStyle/>
          <a:p>
            <a:r>
              <a:rPr lang="en-US" sz="1200" dirty="0" smtClean="0">
                <a:solidFill>
                  <a:srgbClr val="FF0000"/>
                </a:solidFill>
              </a:rPr>
              <a:t>server</a:t>
            </a:r>
            <a:endParaRPr lang="en-US" sz="1200" dirty="0">
              <a:solidFill>
                <a:srgbClr val="FF0000"/>
              </a:solidFill>
            </a:endParaRPr>
          </a:p>
        </p:txBody>
      </p:sp>
      <p:sp>
        <p:nvSpPr>
          <p:cNvPr id="26" name="TextBox 25"/>
          <p:cNvSpPr txBox="1"/>
          <p:nvPr/>
        </p:nvSpPr>
        <p:spPr>
          <a:xfrm>
            <a:off x="3373391" y="2397990"/>
            <a:ext cx="2272704" cy="400110"/>
          </a:xfrm>
          <a:prstGeom prst="rect">
            <a:avLst/>
          </a:prstGeom>
          <a:noFill/>
        </p:spPr>
        <p:txBody>
          <a:bodyPr wrap="square" rtlCol="0">
            <a:spAutoFit/>
          </a:bodyPr>
          <a:lstStyle/>
          <a:p>
            <a:r>
              <a:rPr lang="en-US" sz="1000" dirty="0" smtClean="0">
                <a:solidFill>
                  <a:srgbClr val="FF0000"/>
                </a:solidFill>
              </a:rPr>
              <a:t>I want to communicate over a secure protocol</a:t>
            </a:r>
            <a:endParaRPr lang="en-US" sz="1000" dirty="0">
              <a:solidFill>
                <a:srgbClr val="FF0000"/>
              </a:solidFill>
            </a:endParaRPr>
          </a:p>
        </p:txBody>
      </p:sp>
      <p:sp>
        <p:nvSpPr>
          <p:cNvPr id="27" name="TextBox 26"/>
          <p:cNvSpPr txBox="1"/>
          <p:nvPr/>
        </p:nvSpPr>
        <p:spPr>
          <a:xfrm>
            <a:off x="3167967" y="2943346"/>
            <a:ext cx="2625793" cy="246221"/>
          </a:xfrm>
          <a:prstGeom prst="rect">
            <a:avLst/>
          </a:prstGeom>
          <a:noFill/>
        </p:spPr>
        <p:txBody>
          <a:bodyPr wrap="square" rtlCol="0">
            <a:spAutoFit/>
          </a:bodyPr>
          <a:lstStyle/>
          <a:p>
            <a:r>
              <a:rPr lang="en-US" sz="1000" dirty="0" smtClean="0">
                <a:solidFill>
                  <a:srgbClr val="FF0000"/>
                </a:solidFill>
              </a:rPr>
              <a:t>I support this. Here is my public certificate</a:t>
            </a:r>
            <a:endParaRPr lang="en-US" sz="1000" dirty="0">
              <a:solidFill>
                <a:srgbClr val="FF0000"/>
              </a:solidFill>
            </a:endParaRPr>
          </a:p>
        </p:txBody>
      </p:sp>
      <p:sp>
        <p:nvSpPr>
          <p:cNvPr id="28" name="Freeform 36"/>
          <p:cNvSpPr>
            <a:spLocks noEditPoints="1"/>
          </p:cNvSpPr>
          <p:nvPr/>
        </p:nvSpPr>
        <p:spPr bwMode="auto">
          <a:xfrm>
            <a:off x="2681863" y="2893040"/>
            <a:ext cx="290358" cy="344584"/>
          </a:xfrm>
          <a:custGeom>
            <a:avLst/>
            <a:gdLst>
              <a:gd name="T0" fmla="*/ 176493 w 249"/>
              <a:gd name="T1" fmla="*/ 450682 h 293"/>
              <a:gd name="T2" fmla="*/ 758545 w 249"/>
              <a:gd name="T3" fmla="*/ 450682 h 293"/>
              <a:gd name="T4" fmla="*/ 758545 w 249"/>
              <a:gd name="T5" fmla="*/ 492342 h 293"/>
              <a:gd name="T6" fmla="*/ 176493 w 249"/>
              <a:gd name="T7" fmla="*/ 492342 h 293"/>
              <a:gd name="T8" fmla="*/ 176493 w 249"/>
              <a:gd name="T9" fmla="*/ 450682 h 293"/>
              <a:gd name="T10" fmla="*/ 176493 w 249"/>
              <a:gd name="T11" fmla="*/ 655194 h 293"/>
              <a:gd name="T12" fmla="*/ 398048 w 249"/>
              <a:gd name="T13" fmla="*/ 655194 h 293"/>
              <a:gd name="T14" fmla="*/ 398048 w 249"/>
              <a:gd name="T15" fmla="*/ 700640 h 293"/>
              <a:gd name="T16" fmla="*/ 176493 w 249"/>
              <a:gd name="T17" fmla="*/ 700640 h 293"/>
              <a:gd name="T18" fmla="*/ 176493 w 249"/>
              <a:gd name="T19" fmla="*/ 655194 h 293"/>
              <a:gd name="T20" fmla="*/ 176493 w 249"/>
              <a:gd name="T21" fmla="*/ 552938 h 293"/>
              <a:gd name="T22" fmla="*/ 589562 w 249"/>
              <a:gd name="T23" fmla="*/ 552938 h 293"/>
              <a:gd name="T24" fmla="*/ 589562 w 249"/>
              <a:gd name="T25" fmla="*/ 598385 h 293"/>
              <a:gd name="T26" fmla="*/ 176493 w 249"/>
              <a:gd name="T27" fmla="*/ 598385 h 293"/>
              <a:gd name="T28" fmla="*/ 176493 w 249"/>
              <a:gd name="T29" fmla="*/ 552938 h 293"/>
              <a:gd name="T30" fmla="*/ 304169 w 249"/>
              <a:gd name="T31" fmla="*/ 0 h 293"/>
              <a:gd name="T32" fmla="*/ 0 w 249"/>
              <a:gd name="T33" fmla="*/ 310554 h 293"/>
              <a:gd name="T34" fmla="*/ 0 w 249"/>
              <a:gd name="T35" fmla="*/ 1033918 h 293"/>
              <a:gd name="T36" fmla="*/ 75103 w 249"/>
              <a:gd name="T37" fmla="*/ 1109663 h 293"/>
              <a:gd name="T38" fmla="*/ 859935 w 249"/>
              <a:gd name="T39" fmla="*/ 1109663 h 293"/>
              <a:gd name="T40" fmla="*/ 935038 w 249"/>
              <a:gd name="T41" fmla="*/ 1033918 h 293"/>
              <a:gd name="T42" fmla="*/ 935038 w 249"/>
              <a:gd name="T43" fmla="*/ 253745 h 293"/>
              <a:gd name="T44" fmla="*/ 935038 w 249"/>
              <a:gd name="T45" fmla="*/ 106043 h 293"/>
              <a:gd name="T46" fmla="*/ 859935 w 249"/>
              <a:gd name="T47" fmla="*/ 0 h 293"/>
              <a:gd name="T48" fmla="*/ 304169 w 249"/>
              <a:gd name="T49" fmla="*/ 0 h 293"/>
              <a:gd name="T50" fmla="*/ 852424 w 249"/>
              <a:gd name="T51" fmla="*/ 117405 h 293"/>
              <a:gd name="T52" fmla="*/ 826138 w 249"/>
              <a:gd name="T53" fmla="*/ 90894 h 293"/>
              <a:gd name="T54" fmla="*/ 334210 w 249"/>
              <a:gd name="T55" fmla="*/ 90894 h 293"/>
              <a:gd name="T56" fmla="*/ 334210 w 249"/>
              <a:gd name="T57" fmla="*/ 280256 h 293"/>
              <a:gd name="T58" fmla="*/ 259107 w 249"/>
              <a:gd name="T59" fmla="*/ 356001 h 293"/>
              <a:gd name="T60" fmla="*/ 82614 w 249"/>
              <a:gd name="T61" fmla="*/ 356001 h 293"/>
              <a:gd name="T62" fmla="*/ 82614 w 249"/>
              <a:gd name="T63" fmla="*/ 1011195 h 293"/>
              <a:gd name="T64" fmla="*/ 108900 w 249"/>
              <a:gd name="T65" fmla="*/ 1033918 h 293"/>
              <a:gd name="T66" fmla="*/ 826138 w 249"/>
              <a:gd name="T67" fmla="*/ 1033918 h 293"/>
              <a:gd name="T68" fmla="*/ 852424 w 249"/>
              <a:gd name="T69" fmla="*/ 1011195 h 293"/>
              <a:gd name="T70" fmla="*/ 852424 w 249"/>
              <a:gd name="T71" fmla="*/ 117405 h 293"/>
              <a:gd name="T72" fmla="*/ 165228 w 249"/>
              <a:gd name="T73" fmla="*/ 265107 h 293"/>
              <a:gd name="T74" fmla="*/ 247841 w 249"/>
              <a:gd name="T75" fmla="*/ 178001 h 293"/>
              <a:gd name="T76" fmla="*/ 247841 w 249"/>
              <a:gd name="T77" fmla="*/ 238596 h 293"/>
              <a:gd name="T78" fmla="*/ 225310 w 249"/>
              <a:gd name="T79" fmla="*/ 265107 h 293"/>
              <a:gd name="T80" fmla="*/ 165228 w 249"/>
              <a:gd name="T81" fmla="*/ 265107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9" h="293">
                <a:moveTo>
                  <a:pt x="47" y="119"/>
                </a:moveTo>
                <a:cubicBezTo>
                  <a:pt x="202" y="119"/>
                  <a:pt x="202" y="119"/>
                  <a:pt x="202" y="119"/>
                </a:cubicBezTo>
                <a:cubicBezTo>
                  <a:pt x="202" y="130"/>
                  <a:pt x="202" y="130"/>
                  <a:pt x="202" y="130"/>
                </a:cubicBezTo>
                <a:cubicBezTo>
                  <a:pt x="47" y="130"/>
                  <a:pt x="47" y="130"/>
                  <a:pt x="47" y="130"/>
                </a:cubicBezTo>
                <a:cubicBezTo>
                  <a:pt x="47" y="119"/>
                  <a:pt x="47" y="119"/>
                  <a:pt x="47" y="119"/>
                </a:cubicBezTo>
                <a:close/>
                <a:moveTo>
                  <a:pt x="47" y="173"/>
                </a:moveTo>
                <a:cubicBezTo>
                  <a:pt x="106" y="173"/>
                  <a:pt x="106" y="173"/>
                  <a:pt x="106" y="173"/>
                </a:cubicBezTo>
                <a:cubicBezTo>
                  <a:pt x="106" y="185"/>
                  <a:pt x="106" y="185"/>
                  <a:pt x="106" y="185"/>
                </a:cubicBezTo>
                <a:cubicBezTo>
                  <a:pt x="47" y="185"/>
                  <a:pt x="47" y="185"/>
                  <a:pt x="47" y="185"/>
                </a:cubicBezTo>
                <a:cubicBezTo>
                  <a:pt x="47" y="173"/>
                  <a:pt x="47" y="173"/>
                  <a:pt x="47" y="173"/>
                </a:cubicBezTo>
                <a:close/>
                <a:moveTo>
                  <a:pt x="47" y="146"/>
                </a:moveTo>
                <a:cubicBezTo>
                  <a:pt x="157" y="146"/>
                  <a:pt x="157" y="146"/>
                  <a:pt x="157" y="146"/>
                </a:cubicBezTo>
                <a:cubicBezTo>
                  <a:pt x="157" y="158"/>
                  <a:pt x="157" y="158"/>
                  <a:pt x="157" y="158"/>
                </a:cubicBezTo>
                <a:cubicBezTo>
                  <a:pt x="47" y="158"/>
                  <a:pt x="47" y="158"/>
                  <a:pt x="47" y="158"/>
                </a:cubicBezTo>
                <a:cubicBezTo>
                  <a:pt x="47" y="146"/>
                  <a:pt x="47" y="146"/>
                  <a:pt x="47" y="146"/>
                </a:cubicBezTo>
                <a:close/>
                <a:moveTo>
                  <a:pt x="81" y="0"/>
                </a:moveTo>
                <a:cubicBezTo>
                  <a:pt x="0" y="82"/>
                  <a:pt x="0" y="82"/>
                  <a:pt x="0" y="82"/>
                </a:cubicBezTo>
                <a:cubicBezTo>
                  <a:pt x="0" y="273"/>
                  <a:pt x="0" y="273"/>
                  <a:pt x="0" y="273"/>
                </a:cubicBezTo>
                <a:cubicBezTo>
                  <a:pt x="0" y="284"/>
                  <a:pt x="9" y="293"/>
                  <a:pt x="20" y="293"/>
                </a:cubicBezTo>
                <a:cubicBezTo>
                  <a:pt x="90" y="293"/>
                  <a:pt x="159" y="293"/>
                  <a:pt x="229" y="293"/>
                </a:cubicBezTo>
                <a:cubicBezTo>
                  <a:pt x="240" y="293"/>
                  <a:pt x="249" y="284"/>
                  <a:pt x="249" y="273"/>
                </a:cubicBezTo>
                <a:cubicBezTo>
                  <a:pt x="249" y="204"/>
                  <a:pt x="249" y="136"/>
                  <a:pt x="249" y="67"/>
                </a:cubicBezTo>
                <a:cubicBezTo>
                  <a:pt x="249" y="28"/>
                  <a:pt x="249" y="28"/>
                  <a:pt x="249" y="28"/>
                </a:cubicBezTo>
                <a:cubicBezTo>
                  <a:pt x="249" y="15"/>
                  <a:pt x="247" y="0"/>
                  <a:pt x="229" y="0"/>
                </a:cubicBezTo>
                <a:cubicBezTo>
                  <a:pt x="81" y="0"/>
                  <a:pt x="81" y="0"/>
                  <a:pt x="81" y="0"/>
                </a:cubicBezTo>
                <a:close/>
                <a:moveTo>
                  <a:pt x="227" y="31"/>
                </a:moveTo>
                <a:cubicBezTo>
                  <a:pt x="227" y="27"/>
                  <a:pt x="224" y="24"/>
                  <a:pt x="220" y="24"/>
                </a:cubicBezTo>
                <a:cubicBezTo>
                  <a:pt x="89" y="24"/>
                  <a:pt x="89" y="24"/>
                  <a:pt x="89" y="24"/>
                </a:cubicBezTo>
                <a:cubicBezTo>
                  <a:pt x="89" y="74"/>
                  <a:pt x="89" y="74"/>
                  <a:pt x="89" y="74"/>
                </a:cubicBezTo>
                <a:cubicBezTo>
                  <a:pt x="89" y="85"/>
                  <a:pt x="80" y="94"/>
                  <a:pt x="69" y="94"/>
                </a:cubicBezTo>
                <a:cubicBezTo>
                  <a:pt x="22" y="94"/>
                  <a:pt x="22" y="94"/>
                  <a:pt x="22" y="94"/>
                </a:cubicBezTo>
                <a:cubicBezTo>
                  <a:pt x="22" y="267"/>
                  <a:pt x="22" y="267"/>
                  <a:pt x="22" y="267"/>
                </a:cubicBezTo>
                <a:cubicBezTo>
                  <a:pt x="22" y="270"/>
                  <a:pt x="26" y="273"/>
                  <a:pt x="29" y="273"/>
                </a:cubicBezTo>
                <a:cubicBezTo>
                  <a:pt x="220" y="273"/>
                  <a:pt x="220" y="273"/>
                  <a:pt x="220" y="273"/>
                </a:cubicBezTo>
                <a:cubicBezTo>
                  <a:pt x="224" y="273"/>
                  <a:pt x="227" y="270"/>
                  <a:pt x="227" y="267"/>
                </a:cubicBezTo>
                <a:cubicBezTo>
                  <a:pt x="227" y="188"/>
                  <a:pt x="227" y="110"/>
                  <a:pt x="227" y="31"/>
                </a:cubicBezTo>
                <a:close/>
                <a:moveTo>
                  <a:pt x="44" y="70"/>
                </a:moveTo>
                <a:cubicBezTo>
                  <a:pt x="66" y="47"/>
                  <a:pt x="66" y="47"/>
                  <a:pt x="66" y="47"/>
                </a:cubicBezTo>
                <a:cubicBezTo>
                  <a:pt x="66" y="63"/>
                  <a:pt x="66" y="63"/>
                  <a:pt x="66" y="63"/>
                </a:cubicBezTo>
                <a:cubicBezTo>
                  <a:pt x="66" y="67"/>
                  <a:pt x="63" y="70"/>
                  <a:pt x="60" y="70"/>
                </a:cubicBezTo>
                <a:lnTo>
                  <a:pt x="44" y="70"/>
                </a:lnTo>
                <a:close/>
              </a:path>
            </a:pathLst>
          </a:custGeom>
          <a:solidFill>
            <a:srgbClr val="E31B23"/>
          </a:solidFill>
          <a:ln>
            <a:noFill/>
          </a:ln>
          <a:extLst/>
        </p:spPr>
        <p:txBody>
          <a:bodyPr/>
          <a:lstStyle/>
          <a:p>
            <a:endParaRPr lang="en-US"/>
          </a:p>
        </p:txBody>
      </p:sp>
      <p:grpSp>
        <p:nvGrpSpPr>
          <p:cNvPr id="29" name="Group 28"/>
          <p:cNvGrpSpPr>
            <a:grpSpLocks noChangeAspect="1"/>
          </p:cNvGrpSpPr>
          <p:nvPr/>
        </p:nvGrpSpPr>
        <p:grpSpPr>
          <a:xfrm>
            <a:off x="1315607" y="3237624"/>
            <a:ext cx="278228" cy="277051"/>
            <a:chOff x="7294563" y="3441700"/>
            <a:chExt cx="1125537" cy="1120776"/>
          </a:xfrm>
          <a:solidFill>
            <a:srgbClr val="E31B23"/>
          </a:solidFill>
        </p:grpSpPr>
        <p:sp>
          <p:nvSpPr>
            <p:cNvPr id="30" name="Freeform 5"/>
            <p:cNvSpPr>
              <a:spLocks/>
            </p:cNvSpPr>
            <p:nvPr/>
          </p:nvSpPr>
          <p:spPr bwMode="auto">
            <a:xfrm>
              <a:off x="7294563" y="3970338"/>
              <a:ext cx="595312" cy="592138"/>
            </a:xfrm>
            <a:custGeom>
              <a:avLst/>
              <a:gdLst>
                <a:gd name="T0" fmla="*/ 175 w 203"/>
                <a:gd name="T1" fmla="*/ 26 h 202"/>
                <a:gd name="T2" fmla="*/ 51 w 203"/>
                <a:gd name="T3" fmla="*/ 150 h 202"/>
                <a:gd name="T4" fmla="*/ 46 w 203"/>
                <a:gd name="T5" fmla="*/ 152 h 202"/>
                <a:gd name="T6" fmla="*/ 41 w 203"/>
                <a:gd name="T7" fmla="*/ 150 h 202"/>
                <a:gd name="T8" fmla="*/ 41 w 203"/>
                <a:gd name="T9" fmla="*/ 140 h 202"/>
                <a:gd name="T10" fmla="*/ 165 w 203"/>
                <a:gd name="T11" fmla="*/ 15 h 202"/>
                <a:gd name="T12" fmla="*/ 155 w 203"/>
                <a:gd name="T13" fmla="*/ 0 h 202"/>
                <a:gd name="T14" fmla="*/ 5 w 203"/>
                <a:gd name="T15" fmla="*/ 150 h 202"/>
                <a:gd name="T16" fmla="*/ 1 w 203"/>
                <a:gd name="T17" fmla="*/ 165 h 202"/>
                <a:gd name="T18" fmla="*/ 8 w 203"/>
                <a:gd name="T19" fmla="*/ 190 h 202"/>
                <a:gd name="T20" fmla="*/ 23 w 203"/>
                <a:gd name="T21" fmla="*/ 202 h 202"/>
                <a:gd name="T22" fmla="*/ 42 w 203"/>
                <a:gd name="T23" fmla="*/ 202 h 202"/>
                <a:gd name="T24" fmla="*/ 53 w 203"/>
                <a:gd name="T25" fmla="*/ 197 h 202"/>
                <a:gd name="T26" fmla="*/ 61 w 203"/>
                <a:gd name="T27" fmla="*/ 190 h 202"/>
                <a:gd name="T28" fmla="*/ 97 w 203"/>
                <a:gd name="T29" fmla="*/ 187 h 202"/>
                <a:gd name="T30" fmla="*/ 101 w 203"/>
                <a:gd name="T31" fmla="*/ 186 h 202"/>
                <a:gd name="T32" fmla="*/ 102 w 203"/>
                <a:gd name="T33" fmla="*/ 182 h 202"/>
                <a:gd name="T34" fmla="*/ 105 w 203"/>
                <a:gd name="T35" fmla="*/ 146 h 202"/>
                <a:gd name="T36" fmla="*/ 108 w 203"/>
                <a:gd name="T37" fmla="*/ 143 h 202"/>
                <a:gd name="T38" fmla="*/ 143 w 203"/>
                <a:gd name="T39" fmla="*/ 141 h 202"/>
                <a:gd name="T40" fmla="*/ 149 w 203"/>
                <a:gd name="T41" fmla="*/ 135 h 202"/>
                <a:gd name="T42" fmla="*/ 151 w 203"/>
                <a:gd name="T43" fmla="*/ 99 h 202"/>
                <a:gd name="T44" fmla="*/ 154 w 203"/>
                <a:gd name="T45" fmla="*/ 97 h 202"/>
                <a:gd name="T46" fmla="*/ 190 w 203"/>
                <a:gd name="T47" fmla="*/ 94 h 202"/>
                <a:gd name="T48" fmla="*/ 195 w 203"/>
                <a:gd name="T49" fmla="*/ 88 h 202"/>
                <a:gd name="T50" fmla="*/ 198 w 203"/>
                <a:gd name="T51" fmla="*/ 53 h 202"/>
                <a:gd name="T52" fmla="*/ 203 w 203"/>
                <a:gd name="T53" fmla="*/ 48 h 202"/>
                <a:gd name="T54" fmla="*/ 176 w 203"/>
                <a:gd name="T55" fmla="*/ 27 h 202"/>
                <a:gd name="T56" fmla="*/ 175 w 203"/>
                <a:gd name="T57"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202">
                  <a:moveTo>
                    <a:pt x="175" y="26"/>
                  </a:moveTo>
                  <a:cubicBezTo>
                    <a:pt x="51" y="150"/>
                    <a:pt x="51" y="150"/>
                    <a:pt x="51" y="150"/>
                  </a:cubicBezTo>
                  <a:cubicBezTo>
                    <a:pt x="50" y="152"/>
                    <a:pt x="48" y="152"/>
                    <a:pt x="46" y="152"/>
                  </a:cubicBezTo>
                  <a:cubicBezTo>
                    <a:pt x="44" y="152"/>
                    <a:pt x="42" y="152"/>
                    <a:pt x="41" y="150"/>
                  </a:cubicBezTo>
                  <a:cubicBezTo>
                    <a:pt x="38" y="147"/>
                    <a:pt x="38" y="143"/>
                    <a:pt x="41" y="140"/>
                  </a:cubicBezTo>
                  <a:cubicBezTo>
                    <a:pt x="165" y="15"/>
                    <a:pt x="165" y="15"/>
                    <a:pt x="165" y="15"/>
                  </a:cubicBezTo>
                  <a:cubicBezTo>
                    <a:pt x="162" y="10"/>
                    <a:pt x="158" y="5"/>
                    <a:pt x="155" y="0"/>
                  </a:cubicBezTo>
                  <a:cubicBezTo>
                    <a:pt x="5" y="150"/>
                    <a:pt x="5" y="150"/>
                    <a:pt x="5" y="150"/>
                  </a:cubicBezTo>
                  <a:cubicBezTo>
                    <a:pt x="1" y="154"/>
                    <a:pt x="0" y="159"/>
                    <a:pt x="1" y="165"/>
                  </a:cubicBezTo>
                  <a:cubicBezTo>
                    <a:pt x="8" y="190"/>
                    <a:pt x="8" y="190"/>
                    <a:pt x="8" y="190"/>
                  </a:cubicBezTo>
                  <a:cubicBezTo>
                    <a:pt x="9" y="197"/>
                    <a:pt x="16" y="202"/>
                    <a:pt x="23" y="202"/>
                  </a:cubicBezTo>
                  <a:cubicBezTo>
                    <a:pt x="42" y="202"/>
                    <a:pt x="42" y="202"/>
                    <a:pt x="42" y="202"/>
                  </a:cubicBezTo>
                  <a:cubicBezTo>
                    <a:pt x="46" y="202"/>
                    <a:pt x="50" y="200"/>
                    <a:pt x="53" y="197"/>
                  </a:cubicBezTo>
                  <a:cubicBezTo>
                    <a:pt x="61" y="190"/>
                    <a:pt x="61" y="190"/>
                    <a:pt x="61" y="190"/>
                  </a:cubicBezTo>
                  <a:cubicBezTo>
                    <a:pt x="97" y="187"/>
                    <a:pt x="97" y="187"/>
                    <a:pt x="97" y="187"/>
                  </a:cubicBezTo>
                  <a:cubicBezTo>
                    <a:pt x="98" y="187"/>
                    <a:pt x="100" y="187"/>
                    <a:pt x="101" y="186"/>
                  </a:cubicBezTo>
                  <a:cubicBezTo>
                    <a:pt x="102" y="184"/>
                    <a:pt x="102" y="183"/>
                    <a:pt x="102" y="182"/>
                  </a:cubicBezTo>
                  <a:cubicBezTo>
                    <a:pt x="105" y="146"/>
                    <a:pt x="105" y="146"/>
                    <a:pt x="105" y="146"/>
                  </a:cubicBezTo>
                  <a:cubicBezTo>
                    <a:pt x="108" y="143"/>
                    <a:pt x="108" y="143"/>
                    <a:pt x="108" y="143"/>
                  </a:cubicBezTo>
                  <a:cubicBezTo>
                    <a:pt x="143" y="141"/>
                    <a:pt x="143" y="141"/>
                    <a:pt x="143" y="141"/>
                  </a:cubicBezTo>
                  <a:cubicBezTo>
                    <a:pt x="146" y="141"/>
                    <a:pt x="149" y="138"/>
                    <a:pt x="149" y="135"/>
                  </a:cubicBezTo>
                  <a:cubicBezTo>
                    <a:pt x="151" y="99"/>
                    <a:pt x="151" y="99"/>
                    <a:pt x="151" y="99"/>
                  </a:cubicBezTo>
                  <a:cubicBezTo>
                    <a:pt x="154" y="97"/>
                    <a:pt x="154" y="97"/>
                    <a:pt x="154" y="97"/>
                  </a:cubicBezTo>
                  <a:cubicBezTo>
                    <a:pt x="190" y="94"/>
                    <a:pt x="190" y="94"/>
                    <a:pt x="190" y="94"/>
                  </a:cubicBezTo>
                  <a:cubicBezTo>
                    <a:pt x="193" y="94"/>
                    <a:pt x="195" y="92"/>
                    <a:pt x="195" y="88"/>
                  </a:cubicBezTo>
                  <a:cubicBezTo>
                    <a:pt x="198" y="53"/>
                    <a:pt x="198" y="53"/>
                    <a:pt x="198" y="53"/>
                  </a:cubicBezTo>
                  <a:cubicBezTo>
                    <a:pt x="203" y="48"/>
                    <a:pt x="203" y="48"/>
                    <a:pt x="203" y="48"/>
                  </a:cubicBezTo>
                  <a:cubicBezTo>
                    <a:pt x="193" y="42"/>
                    <a:pt x="184" y="35"/>
                    <a:pt x="176" y="27"/>
                  </a:cubicBezTo>
                  <a:cubicBezTo>
                    <a:pt x="176" y="27"/>
                    <a:pt x="175" y="27"/>
                    <a:pt x="175"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31" name="Freeform 6"/>
            <p:cNvSpPr>
              <a:spLocks noEditPoints="1"/>
            </p:cNvSpPr>
            <p:nvPr/>
          </p:nvSpPr>
          <p:spPr bwMode="auto">
            <a:xfrm>
              <a:off x="7716838" y="3441700"/>
              <a:ext cx="703262" cy="701675"/>
            </a:xfrm>
            <a:custGeom>
              <a:avLst/>
              <a:gdLst>
                <a:gd name="T0" fmla="*/ 197 w 240"/>
                <a:gd name="T1" fmla="*/ 42 h 239"/>
                <a:gd name="T2" fmla="*/ 42 w 240"/>
                <a:gd name="T3" fmla="*/ 42 h 239"/>
                <a:gd name="T4" fmla="*/ 42 w 240"/>
                <a:gd name="T5" fmla="*/ 197 h 239"/>
                <a:gd name="T6" fmla="*/ 197 w 240"/>
                <a:gd name="T7" fmla="*/ 197 h 239"/>
                <a:gd name="T8" fmla="*/ 197 w 240"/>
                <a:gd name="T9" fmla="*/ 42 h 239"/>
                <a:gd name="T10" fmla="*/ 166 w 240"/>
                <a:gd name="T11" fmla="*/ 110 h 239"/>
                <a:gd name="T12" fmla="*/ 129 w 240"/>
                <a:gd name="T13" fmla="*/ 110 h 239"/>
                <a:gd name="T14" fmla="*/ 129 w 240"/>
                <a:gd name="T15" fmla="*/ 73 h 239"/>
                <a:gd name="T16" fmla="*/ 166 w 240"/>
                <a:gd name="T17" fmla="*/ 73 h 239"/>
                <a:gd name="T18" fmla="*/ 166 w 240"/>
                <a:gd name="T19" fmla="*/ 11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39">
                  <a:moveTo>
                    <a:pt x="197" y="42"/>
                  </a:moveTo>
                  <a:cubicBezTo>
                    <a:pt x="154" y="0"/>
                    <a:pt x="85" y="0"/>
                    <a:pt x="42" y="42"/>
                  </a:cubicBezTo>
                  <a:cubicBezTo>
                    <a:pt x="0" y="85"/>
                    <a:pt x="0" y="154"/>
                    <a:pt x="42" y="197"/>
                  </a:cubicBezTo>
                  <a:cubicBezTo>
                    <a:pt x="85" y="239"/>
                    <a:pt x="154" y="239"/>
                    <a:pt x="197" y="197"/>
                  </a:cubicBezTo>
                  <a:cubicBezTo>
                    <a:pt x="240" y="154"/>
                    <a:pt x="240" y="85"/>
                    <a:pt x="197" y="42"/>
                  </a:cubicBezTo>
                  <a:close/>
                  <a:moveTo>
                    <a:pt x="166" y="110"/>
                  </a:moveTo>
                  <a:cubicBezTo>
                    <a:pt x="156" y="121"/>
                    <a:pt x="139" y="121"/>
                    <a:pt x="129" y="110"/>
                  </a:cubicBezTo>
                  <a:cubicBezTo>
                    <a:pt x="118" y="100"/>
                    <a:pt x="118" y="84"/>
                    <a:pt x="129" y="73"/>
                  </a:cubicBezTo>
                  <a:cubicBezTo>
                    <a:pt x="139" y="63"/>
                    <a:pt x="156" y="63"/>
                    <a:pt x="166" y="73"/>
                  </a:cubicBezTo>
                  <a:cubicBezTo>
                    <a:pt x="176" y="84"/>
                    <a:pt x="176" y="100"/>
                    <a:pt x="166"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grpSp>
        <p:nvGrpSpPr>
          <p:cNvPr id="32" name="Group 31"/>
          <p:cNvGrpSpPr>
            <a:grpSpLocks noChangeAspect="1"/>
          </p:cNvGrpSpPr>
          <p:nvPr/>
        </p:nvGrpSpPr>
        <p:grpSpPr>
          <a:xfrm>
            <a:off x="2403635" y="3653040"/>
            <a:ext cx="278228" cy="277051"/>
            <a:chOff x="7294563" y="3441700"/>
            <a:chExt cx="1125537" cy="1120776"/>
          </a:xfrm>
          <a:solidFill>
            <a:srgbClr val="E31B23"/>
          </a:solidFill>
        </p:grpSpPr>
        <p:sp>
          <p:nvSpPr>
            <p:cNvPr id="33" name="Freeform 5"/>
            <p:cNvSpPr>
              <a:spLocks/>
            </p:cNvSpPr>
            <p:nvPr/>
          </p:nvSpPr>
          <p:spPr bwMode="auto">
            <a:xfrm>
              <a:off x="7294563" y="3970338"/>
              <a:ext cx="595312" cy="592138"/>
            </a:xfrm>
            <a:custGeom>
              <a:avLst/>
              <a:gdLst>
                <a:gd name="T0" fmla="*/ 175 w 203"/>
                <a:gd name="T1" fmla="*/ 26 h 202"/>
                <a:gd name="T2" fmla="*/ 51 w 203"/>
                <a:gd name="T3" fmla="*/ 150 h 202"/>
                <a:gd name="T4" fmla="*/ 46 w 203"/>
                <a:gd name="T5" fmla="*/ 152 h 202"/>
                <a:gd name="T6" fmla="*/ 41 w 203"/>
                <a:gd name="T7" fmla="*/ 150 h 202"/>
                <a:gd name="T8" fmla="*/ 41 w 203"/>
                <a:gd name="T9" fmla="*/ 140 h 202"/>
                <a:gd name="T10" fmla="*/ 165 w 203"/>
                <a:gd name="T11" fmla="*/ 15 h 202"/>
                <a:gd name="T12" fmla="*/ 155 w 203"/>
                <a:gd name="T13" fmla="*/ 0 h 202"/>
                <a:gd name="T14" fmla="*/ 5 w 203"/>
                <a:gd name="T15" fmla="*/ 150 h 202"/>
                <a:gd name="T16" fmla="*/ 1 w 203"/>
                <a:gd name="T17" fmla="*/ 165 h 202"/>
                <a:gd name="T18" fmla="*/ 8 w 203"/>
                <a:gd name="T19" fmla="*/ 190 h 202"/>
                <a:gd name="T20" fmla="*/ 23 w 203"/>
                <a:gd name="T21" fmla="*/ 202 h 202"/>
                <a:gd name="T22" fmla="*/ 42 w 203"/>
                <a:gd name="T23" fmla="*/ 202 h 202"/>
                <a:gd name="T24" fmla="*/ 53 w 203"/>
                <a:gd name="T25" fmla="*/ 197 h 202"/>
                <a:gd name="T26" fmla="*/ 61 w 203"/>
                <a:gd name="T27" fmla="*/ 190 h 202"/>
                <a:gd name="T28" fmla="*/ 97 w 203"/>
                <a:gd name="T29" fmla="*/ 187 h 202"/>
                <a:gd name="T30" fmla="*/ 101 w 203"/>
                <a:gd name="T31" fmla="*/ 186 h 202"/>
                <a:gd name="T32" fmla="*/ 102 w 203"/>
                <a:gd name="T33" fmla="*/ 182 h 202"/>
                <a:gd name="T34" fmla="*/ 105 w 203"/>
                <a:gd name="T35" fmla="*/ 146 h 202"/>
                <a:gd name="T36" fmla="*/ 108 w 203"/>
                <a:gd name="T37" fmla="*/ 143 h 202"/>
                <a:gd name="T38" fmla="*/ 143 w 203"/>
                <a:gd name="T39" fmla="*/ 141 h 202"/>
                <a:gd name="T40" fmla="*/ 149 w 203"/>
                <a:gd name="T41" fmla="*/ 135 h 202"/>
                <a:gd name="T42" fmla="*/ 151 w 203"/>
                <a:gd name="T43" fmla="*/ 99 h 202"/>
                <a:gd name="T44" fmla="*/ 154 w 203"/>
                <a:gd name="T45" fmla="*/ 97 h 202"/>
                <a:gd name="T46" fmla="*/ 190 w 203"/>
                <a:gd name="T47" fmla="*/ 94 h 202"/>
                <a:gd name="T48" fmla="*/ 195 w 203"/>
                <a:gd name="T49" fmla="*/ 88 h 202"/>
                <a:gd name="T50" fmla="*/ 198 w 203"/>
                <a:gd name="T51" fmla="*/ 53 h 202"/>
                <a:gd name="T52" fmla="*/ 203 w 203"/>
                <a:gd name="T53" fmla="*/ 48 h 202"/>
                <a:gd name="T54" fmla="*/ 176 w 203"/>
                <a:gd name="T55" fmla="*/ 27 h 202"/>
                <a:gd name="T56" fmla="*/ 175 w 203"/>
                <a:gd name="T57"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202">
                  <a:moveTo>
                    <a:pt x="175" y="26"/>
                  </a:moveTo>
                  <a:cubicBezTo>
                    <a:pt x="51" y="150"/>
                    <a:pt x="51" y="150"/>
                    <a:pt x="51" y="150"/>
                  </a:cubicBezTo>
                  <a:cubicBezTo>
                    <a:pt x="50" y="152"/>
                    <a:pt x="48" y="152"/>
                    <a:pt x="46" y="152"/>
                  </a:cubicBezTo>
                  <a:cubicBezTo>
                    <a:pt x="44" y="152"/>
                    <a:pt x="42" y="152"/>
                    <a:pt x="41" y="150"/>
                  </a:cubicBezTo>
                  <a:cubicBezTo>
                    <a:pt x="38" y="147"/>
                    <a:pt x="38" y="143"/>
                    <a:pt x="41" y="140"/>
                  </a:cubicBezTo>
                  <a:cubicBezTo>
                    <a:pt x="165" y="15"/>
                    <a:pt x="165" y="15"/>
                    <a:pt x="165" y="15"/>
                  </a:cubicBezTo>
                  <a:cubicBezTo>
                    <a:pt x="162" y="10"/>
                    <a:pt x="158" y="5"/>
                    <a:pt x="155" y="0"/>
                  </a:cubicBezTo>
                  <a:cubicBezTo>
                    <a:pt x="5" y="150"/>
                    <a:pt x="5" y="150"/>
                    <a:pt x="5" y="150"/>
                  </a:cubicBezTo>
                  <a:cubicBezTo>
                    <a:pt x="1" y="154"/>
                    <a:pt x="0" y="159"/>
                    <a:pt x="1" y="165"/>
                  </a:cubicBezTo>
                  <a:cubicBezTo>
                    <a:pt x="8" y="190"/>
                    <a:pt x="8" y="190"/>
                    <a:pt x="8" y="190"/>
                  </a:cubicBezTo>
                  <a:cubicBezTo>
                    <a:pt x="9" y="197"/>
                    <a:pt x="16" y="202"/>
                    <a:pt x="23" y="202"/>
                  </a:cubicBezTo>
                  <a:cubicBezTo>
                    <a:pt x="42" y="202"/>
                    <a:pt x="42" y="202"/>
                    <a:pt x="42" y="202"/>
                  </a:cubicBezTo>
                  <a:cubicBezTo>
                    <a:pt x="46" y="202"/>
                    <a:pt x="50" y="200"/>
                    <a:pt x="53" y="197"/>
                  </a:cubicBezTo>
                  <a:cubicBezTo>
                    <a:pt x="61" y="190"/>
                    <a:pt x="61" y="190"/>
                    <a:pt x="61" y="190"/>
                  </a:cubicBezTo>
                  <a:cubicBezTo>
                    <a:pt x="97" y="187"/>
                    <a:pt x="97" y="187"/>
                    <a:pt x="97" y="187"/>
                  </a:cubicBezTo>
                  <a:cubicBezTo>
                    <a:pt x="98" y="187"/>
                    <a:pt x="100" y="187"/>
                    <a:pt x="101" y="186"/>
                  </a:cubicBezTo>
                  <a:cubicBezTo>
                    <a:pt x="102" y="184"/>
                    <a:pt x="102" y="183"/>
                    <a:pt x="102" y="182"/>
                  </a:cubicBezTo>
                  <a:cubicBezTo>
                    <a:pt x="105" y="146"/>
                    <a:pt x="105" y="146"/>
                    <a:pt x="105" y="146"/>
                  </a:cubicBezTo>
                  <a:cubicBezTo>
                    <a:pt x="108" y="143"/>
                    <a:pt x="108" y="143"/>
                    <a:pt x="108" y="143"/>
                  </a:cubicBezTo>
                  <a:cubicBezTo>
                    <a:pt x="143" y="141"/>
                    <a:pt x="143" y="141"/>
                    <a:pt x="143" y="141"/>
                  </a:cubicBezTo>
                  <a:cubicBezTo>
                    <a:pt x="146" y="141"/>
                    <a:pt x="149" y="138"/>
                    <a:pt x="149" y="135"/>
                  </a:cubicBezTo>
                  <a:cubicBezTo>
                    <a:pt x="151" y="99"/>
                    <a:pt x="151" y="99"/>
                    <a:pt x="151" y="99"/>
                  </a:cubicBezTo>
                  <a:cubicBezTo>
                    <a:pt x="154" y="97"/>
                    <a:pt x="154" y="97"/>
                    <a:pt x="154" y="97"/>
                  </a:cubicBezTo>
                  <a:cubicBezTo>
                    <a:pt x="190" y="94"/>
                    <a:pt x="190" y="94"/>
                    <a:pt x="190" y="94"/>
                  </a:cubicBezTo>
                  <a:cubicBezTo>
                    <a:pt x="193" y="94"/>
                    <a:pt x="195" y="92"/>
                    <a:pt x="195" y="88"/>
                  </a:cubicBezTo>
                  <a:cubicBezTo>
                    <a:pt x="198" y="53"/>
                    <a:pt x="198" y="53"/>
                    <a:pt x="198" y="53"/>
                  </a:cubicBezTo>
                  <a:cubicBezTo>
                    <a:pt x="203" y="48"/>
                    <a:pt x="203" y="48"/>
                    <a:pt x="203" y="48"/>
                  </a:cubicBezTo>
                  <a:cubicBezTo>
                    <a:pt x="193" y="42"/>
                    <a:pt x="184" y="35"/>
                    <a:pt x="176" y="27"/>
                  </a:cubicBezTo>
                  <a:cubicBezTo>
                    <a:pt x="176" y="27"/>
                    <a:pt x="175" y="27"/>
                    <a:pt x="175"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34" name="Freeform 6"/>
            <p:cNvSpPr>
              <a:spLocks noEditPoints="1"/>
            </p:cNvSpPr>
            <p:nvPr/>
          </p:nvSpPr>
          <p:spPr bwMode="auto">
            <a:xfrm>
              <a:off x="7716838" y="3441700"/>
              <a:ext cx="703262" cy="701675"/>
            </a:xfrm>
            <a:custGeom>
              <a:avLst/>
              <a:gdLst>
                <a:gd name="T0" fmla="*/ 197 w 240"/>
                <a:gd name="T1" fmla="*/ 42 h 239"/>
                <a:gd name="T2" fmla="*/ 42 w 240"/>
                <a:gd name="T3" fmla="*/ 42 h 239"/>
                <a:gd name="T4" fmla="*/ 42 w 240"/>
                <a:gd name="T5" fmla="*/ 197 h 239"/>
                <a:gd name="T6" fmla="*/ 197 w 240"/>
                <a:gd name="T7" fmla="*/ 197 h 239"/>
                <a:gd name="T8" fmla="*/ 197 w 240"/>
                <a:gd name="T9" fmla="*/ 42 h 239"/>
                <a:gd name="T10" fmla="*/ 166 w 240"/>
                <a:gd name="T11" fmla="*/ 110 h 239"/>
                <a:gd name="T12" fmla="*/ 129 w 240"/>
                <a:gd name="T13" fmla="*/ 110 h 239"/>
                <a:gd name="T14" fmla="*/ 129 w 240"/>
                <a:gd name="T15" fmla="*/ 73 h 239"/>
                <a:gd name="T16" fmla="*/ 166 w 240"/>
                <a:gd name="T17" fmla="*/ 73 h 239"/>
                <a:gd name="T18" fmla="*/ 166 w 240"/>
                <a:gd name="T19" fmla="*/ 11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39">
                  <a:moveTo>
                    <a:pt x="197" y="42"/>
                  </a:moveTo>
                  <a:cubicBezTo>
                    <a:pt x="154" y="0"/>
                    <a:pt x="85" y="0"/>
                    <a:pt x="42" y="42"/>
                  </a:cubicBezTo>
                  <a:cubicBezTo>
                    <a:pt x="0" y="85"/>
                    <a:pt x="0" y="154"/>
                    <a:pt x="42" y="197"/>
                  </a:cubicBezTo>
                  <a:cubicBezTo>
                    <a:pt x="85" y="239"/>
                    <a:pt x="154" y="239"/>
                    <a:pt x="197" y="197"/>
                  </a:cubicBezTo>
                  <a:cubicBezTo>
                    <a:pt x="240" y="154"/>
                    <a:pt x="240" y="85"/>
                    <a:pt x="197" y="42"/>
                  </a:cubicBezTo>
                  <a:close/>
                  <a:moveTo>
                    <a:pt x="166" y="110"/>
                  </a:moveTo>
                  <a:cubicBezTo>
                    <a:pt x="156" y="121"/>
                    <a:pt x="139" y="121"/>
                    <a:pt x="129" y="110"/>
                  </a:cubicBezTo>
                  <a:cubicBezTo>
                    <a:pt x="118" y="100"/>
                    <a:pt x="118" y="84"/>
                    <a:pt x="129" y="73"/>
                  </a:cubicBezTo>
                  <a:cubicBezTo>
                    <a:pt x="139" y="63"/>
                    <a:pt x="156" y="63"/>
                    <a:pt x="166" y="73"/>
                  </a:cubicBezTo>
                  <a:cubicBezTo>
                    <a:pt x="176" y="84"/>
                    <a:pt x="176" y="100"/>
                    <a:pt x="166"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grpSp>
        <p:nvGrpSpPr>
          <p:cNvPr id="35" name="Group 34"/>
          <p:cNvGrpSpPr>
            <a:grpSpLocks noChangeAspect="1"/>
          </p:cNvGrpSpPr>
          <p:nvPr/>
        </p:nvGrpSpPr>
        <p:grpSpPr>
          <a:xfrm>
            <a:off x="2576111" y="3856904"/>
            <a:ext cx="98203" cy="134881"/>
            <a:chOff x="4513263" y="442913"/>
            <a:chExt cx="131763" cy="180975"/>
          </a:xfrm>
          <a:solidFill>
            <a:srgbClr val="E31B23"/>
          </a:solidFill>
        </p:grpSpPr>
        <p:sp>
          <p:nvSpPr>
            <p:cNvPr id="36" name="Freeform 258"/>
            <p:cNvSpPr>
              <a:spLocks noEditPoints="1"/>
            </p:cNvSpPr>
            <p:nvPr/>
          </p:nvSpPr>
          <p:spPr bwMode="auto">
            <a:xfrm>
              <a:off x="4513263" y="517525"/>
              <a:ext cx="131763" cy="106363"/>
            </a:xfrm>
            <a:custGeom>
              <a:avLst/>
              <a:gdLst>
                <a:gd name="T0" fmla="*/ 199 w 226"/>
                <a:gd name="T1" fmla="*/ 0 h 180"/>
                <a:gd name="T2" fmla="*/ 27 w 226"/>
                <a:gd name="T3" fmla="*/ 0 h 180"/>
                <a:gd name="T4" fmla="*/ 0 w 226"/>
                <a:gd name="T5" fmla="*/ 27 h 180"/>
                <a:gd name="T6" fmla="*/ 0 w 226"/>
                <a:gd name="T7" fmla="*/ 153 h 180"/>
                <a:gd name="T8" fmla="*/ 27 w 226"/>
                <a:gd name="T9" fmla="*/ 180 h 180"/>
                <a:gd name="T10" fmla="*/ 199 w 226"/>
                <a:gd name="T11" fmla="*/ 180 h 180"/>
                <a:gd name="T12" fmla="*/ 226 w 226"/>
                <a:gd name="T13" fmla="*/ 153 h 180"/>
                <a:gd name="T14" fmla="*/ 226 w 226"/>
                <a:gd name="T15" fmla="*/ 27 h 180"/>
                <a:gd name="T16" fmla="*/ 199 w 226"/>
                <a:gd name="T17" fmla="*/ 0 h 180"/>
                <a:gd name="T18" fmla="*/ 125 w 226"/>
                <a:gd name="T19" fmla="*/ 122 h 180"/>
                <a:gd name="T20" fmla="*/ 113 w 226"/>
                <a:gd name="T21" fmla="*/ 134 h 180"/>
                <a:gd name="T22" fmla="*/ 102 w 226"/>
                <a:gd name="T23" fmla="*/ 122 h 180"/>
                <a:gd name="T24" fmla="*/ 102 w 226"/>
                <a:gd name="T25" fmla="*/ 94 h 180"/>
                <a:gd name="T26" fmla="*/ 102 w 226"/>
                <a:gd name="T27" fmla="*/ 94 h 180"/>
                <a:gd name="T28" fmla="*/ 91 w 226"/>
                <a:gd name="T29" fmla="*/ 75 h 180"/>
                <a:gd name="T30" fmla="*/ 113 w 226"/>
                <a:gd name="T31" fmla="*/ 53 h 180"/>
                <a:gd name="T32" fmla="*/ 135 w 226"/>
                <a:gd name="T33" fmla="*/ 75 h 180"/>
                <a:gd name="T34" fmla="*/ 125 w 226"/>
                <a:gd name="T35"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180">
                  <a:moveTo>
                    <a:pt x="199" y="0"/>
                  </a:moveTo>
                  <a:cubicBezTo>
                    <a:pt x="27" y="0"/>
                    <a:pt x="27" y="0"/>
                    <a:pt x="27" y="0"/>
                  </a:cubicBezTo>
                  <a:cubicBezTo>
                    <a:pt x="12" y="0"/>
                    <a:pt x="0" y="12"/>
                    <a:pt x="0" y="27"/>
                  </a:cubicBezTo>
                  <a:cubicBezTo>
                    <a:pt x="0" y="153"/>
                    <a:pt x="0" y="153"/>
                    <a:pt x="0" y="153"/>
                  </a:cubicBezTo>
                  <a:cubicBezTo>
                    <a:pt x="0" y="168"/>
                    <a:pt x="12" y="180"/>
                    <a:pt x="27" y="180"/>
                  </a:cubicBezTo>
                  <a:cubicBezTo>
                    <a:pt x="199" y="180"/>
                    <a:pt x="199" y="180"/>
                    <a:pt x="199" y="180"/>
                  </a:cubicBezTo>
                  <a:cubicBezTo>
                    <a:pt x="214" y="180"/>
                    <a:pt x="226" y="168"/>
                    <a:pt x="226" y="153"/>
                  </a:cubicBezTo>
                  <a:cubicBezTo>
                    <a:pt x="226" y="27"/>
                    <a:pt x="226" y="27"/>
                    <a:pt x="226" y="27"/>
                  </a:cubicBezTo>
                  <a:cubicBezTo>
                    <a:pt x="226" y="12"/>
                    <a:pt x="214" y="0"/>
                    <a:pt x="199" y="0"/>
                  </a:cubicBezTo>
                  <a:close/>
                  <a:moveTo>
                    <a:pt x="125" y="122"/>
                  </a:moveTo>
                  <a:cubicBezTo>
                    <a:pt x="125" y="129"/>
                    <a:pt x="120" y="134"/>
                    <a:pt x="113" y="134"/>
                  </a:cubicBezTo>
                  <a:cubicBezTo>
                    <a:pt x="107" y="134"/>
                    <a:pt x="102" y="129"/>
                    <a:pt x="102" y="122"/>
                  </a:cubicBezTo>
                  <a:cubicBezTo>
                    <a:pt x="102" y="94"/>
                    <a:pt x="102" y="94"/>
                    <a:pt x="102" y="94"/>
                  </a:cubicBezTo>
                  <a:cubicBezTo>
                    <a:pt x="102" y="94"/>
                    <a:pt x="102" y="94"/>
                    <a:pt x="102" y="94"/>
                  </a:cubicBezTo>
                  <a:cubicBezTo>
                    <a:pt x="95" y="90"/>
                    <a:pt x="91" y="83"/>
                    <a:pt x="91" y="75"/>
                  </a:cubicBezTo>
                  <a:cubicBezTo>
                    <a:pt x="91" y="63"/>
                    <a:pt x="101" y="53"/>
                    <a:pt x="113" y="53"/>
                  </a:cubicBezTo>
                  <a:cubicBezTo>
                    <a:pt x="125" y="53"/>
                    <a:pt x="135" y="63"/>
                    <a:pt x="135" y="75"/>
                  </a:cubicBezTo>
                  <a:cubicBezTo>
                    <a:pt x="135" y="83"/>
                    <a:pt x="131" y="90"/>
                    <a:pt x="125" y="9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37" name="Freeform 259"/>
            <p:cNvSpPr>
              <a:spLocks/>
            </p:cNvSpPr>
            <p:nvPr/>
          </p:nvSpPr>
          <p:spPr bwMode="auto">
            <a:xfrm>
              <a:off x="4533900" y="442913"/>
              <a:ext cx="92075" cy="60325"/>
            </a:xfrm>
            <a:custGeom>
              <a:avLst/>
              <a:gdLst>
                <a:gd name="T0" fmla="*/ 157 w 157"/>
                <a:gd name="T1" fmla="*/ 78 h 101"/>
                <a:gd name="T2" fmla="*/ 78 w 157"/>
                <a:gd name="T3" fmla="*/ 0 h 101"/>
                <a:gd name="T4" fmla="*/ 0 w 157"/>
                <a:gd name="T5" fmla="*/ 78 h 101"/>
                <a:gd name="T6" fmla="*/ 0 w 157"/>
                <a:gd name="T7" fmla="*/ 101 h 101"/>
                <a:gd name="T8" fmla="*/ 32 w 157"/>
                <a:gd name="T9" fmla="*/ 101 h 101"/>
                <a:gd name="T10" fmla="*/ 32 w 157"/>
                <a:gd name="T11" fmla="*/ 78 h 101"/>
                <a:gd name="T12" fmla="*/ 78 w 157"/>
                <a:gd name="T13" fmla="*/ 32 h 101"/>
                <a:gd name="T14" fmla="*/ 124 w 157"/>
                <a:gd name="T15" fmla="*/ 78 h 101"/>
                <a:gd name="T16" fmla="*/ 124 w 157"/>
                <a:gd name="T17" fmla="*/ 101 h 101"/>
                <a:gd name="T18" fmla="*/ 157 w 157"/>
                <a:gd name="T19" fmla="*/ 101 h 101"/>
                <a:gd name="T20" fmla="*/ 157 w 157"/>
                <a:gd name="T21" fmla="*/ 7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01">
                  <a:moveTo>
                    <a:pt x="157" y="78"/>
                  </a:moveTo>
                  <a:cubicBezTo>
                    <a:pt x="157" y="35"/>
                    <a:pt x="122" y="0"/>
                    <a:pt x="78" y="0"/>
                  </a:cubicBezTo>
                  <a:cubicBezTo>
                    <a:pt x="35" y="0"/>
                    <a:pt x="0" y="35"/>
                    <a:pt x="0" y="78"/>
                  </a:cubicBezTo>
                  <a:cubicBezTo>
                    <a:pt x="0" y="101"/>
                    <a:pt x="0" y="101"/>
                    <a:pt x="0" y="101"/>
                  </a:cubicBezTo>
                  <a:cubicBezTo>
                    <a:pt x="32" y="101"/>
                    <a:pt x="32" y="101"/>
                    <a:pt x="32" y="101"/>
                  </a:cubicBezTo>
                  <a:cubicBezTo>
                    <a:pt x="32" y="78"/>
                    <a:pt x="32" y="78"/>
                    <a:pt x="32" y="78"/>
                  </a:cubicBezTo>
                  <a:cubicBezTo>
                    <a:pt x="32" y="53"/>
                    <a:pt x="53" y="32"/>
                    <a:pt x="78" y="32"/>
                  </a:cubicBezTo>
                  <a:cubicBezTo>
                    <a:pt x="104" y="32"/>
                    <a:pt x="124" y="53"/>
                    <a:pt x="124" y="78"/>
                  </a:cubicBezTo>
                  <a:cubicBezTo>
                    <a:pt x="124" y="101"/>
                    <a:pt x="124" y="101"/>
                    <a:pt x="124" y="101"/>
                  </a:cubicBezTo>
                  <a:cubicBezTo>
                    <a:pt x="157" y="101"/>
                    <a:pt x="157" y="101"/>
                    <a:pt x="157" y="101"/>
                  </a:cubicBezTo>
                  <a:lnTo>
                    <a:pt x="157" y="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cxnSp>
        <p:nvCxnSpPr>
          <p:cNvPr id="39" name="Straight Arrow Connector 38"/>
          <p:cNvCxnSpPr/>
          <p:nvPr/>
        </p:nvCxnSpPr>
        <p:spPr>
          <a:xfrm flipH="1">
            <a:off x="1612815" y="3128665"/>
            <a:ext cx="1047301" cy="1838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506913" y="3441488"/>
            <a:ext cx="941658" cy="33158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368966" y="2841060"/>
            <a:ext cx="1312897" cy="246221"/>
          </a:xfrm>
          <a:prstGeom prst="rect">
            <a:avLst/>
          </a:prstGeom>
          <a:noFill/>
        </p:spPr>
        <p:txBody>
          <a:bodyPr wrap="square" rtlCol="0">
            <a:spAutoFit/>
          </a:bodyPr>
          <a:lstStyle/>
          <a:p>
            <a:r>
              <a:rPr lang="en-US" sz="1000" dirty="0" smtClean="0">
                <a:solidFill>
                  <a:srgbClr val="FF0000"/>
                </a:solidFill>
              </a:rPr>
              <a:t>Validate certificate</a:t>
            </a:r>
            <a:endParaRPr lang="en-US" sz="1000" dirty="0">
              <a:solidFill>
                <a:srgbClr val="FF0000"/>
              </a:solidFill>
            </a:endParaRPr>
          </a:p>
        </p:txBody>
      </p:sp>
      <p:sp>
        <p:nvSpPr>
          <p:cNvPr id="43" name="TextBox 42"/>
          <p:cNvSpPr txBox="1"/>
          <p:nvPr/>
        </p:nvSpPr>
        <p:spPr>
          <a:xfrm>
            <a:off x="107095" y="3201238"/>
            <a:ext cx="1312897" cy="246221"/>
          </a:xfrm>
          <a:prstGeom prst="rect">
            <a:avLst/>
          </a:prstGeom>
          <a:noFill/>
        </p:spPr>
        <p:txBody>
          <a:bodyPr wrap="square" rtlCol="0">
            <a:spAutoFit/>
          </a:bodyPr>
          <a:lstStyle/>
          <a:p>
            <a:r>
              <a:rPr lang="en-US" sz="1000" dirty="0" smtClean="0">
                <a:solidFill>
                  <a:srgbClr val="FF0000"/>
                </a:solidFill>
              </a:rPr>
              <a:t>Generate a key</a:t>
            </a:r>
            <a:endParaRPr lang="en-US" sz="1000" dirty="0">
              <a:solidFill>
                <a:srgbClr val="FF0000"/>
              </a:solidFill>
            </a:endParaRPr>
          </a:p>
        </p:txBody>
      </p:sp>
      <p:sp>
        <p:nvSpPr>
          <p:cNvPr id="44" name="TextBox 43"/>
          <p:cNvSpPr txBox="1"/>
          <p:nvPr/>
        </p:nvSpPr>
        <p:spPr>
          <a:xfrm>
            <a:off x="942506" y="3615093"/>
            <a:ext cx="1312897" cy="553998"/>
          </a:xfrm>
          <a:prstGeom prst="rect">
            <a:avLst/>
          </a:prstGeom>
          <a:noFill/>
        </p:spPr>
        <p:txBody>
          <a:bodyPr wrap="square" rtlCol="0">
            <a:spAutoFit/>
          </a:bodyPr>
          <a:lstStyle/>
          <a:p>
            <a:r>
              <a:rPr lang="en-US" sz="1000" dirty="0" smtClean="0">
                <a:solidFill>
                  <a:srgbClr val="FF0000"/>
                </a:solidFill>
              </a:rPr>
              <a:t>Encrypt the key</a:t>
            </a:r>
          </a:p>
          <a:p>
            <a:r>
              <a:rPr lang="en-US" sz="1000" dirty="0" smtClean="0">
                <a:solidFill>
                  <a:srgbClr val="FF0000"/>
                </a:solidFill>
              </a:rPr>
              <a:t>Using the provided certificate</a:t>
            </a:r>
            <a:endParaRPr lang="en-US" sz="1000" dirty="0">
              <a:solidFill>
                <a:srgbClr val="FF0000"/>
              </a:solidFill>
            </a:endParaRPr>
          </a:p>
        </p:txBody>
      </p:sp>
      <p:sp>
        <p:nvSpPr>
          <p:cNvPr id="45" name="TextBox 44"/>
          <p:cNvSpPr txBox="1"/>
          <p:nvPr/>
        </p:nvSpPr>
        <p:spPr>
          <a:xfrm>
            <a:off x="3095360" y="3525967"/>
            <a:ext cx="2625793" cy="246221"/>
          </a:xfrm>
          <a:prstGeom prst="rect">
            <a:avLst/>
          </a:prstGeom>
          <a:noFill/>
        </p:spPr>
        <p:txBody>
          <a:bodyPr wrap="square" rtlCol="0">
            <a:spAutoFit/>
          </a:bodyPr>
          <a:lstStyle/>
          <a:p>
            <a:r>
              <a:rPr lang="en-US" sz="1000" dirty="0" smtClean="0">
                <a:solidFill>
                  <a:srgbClr val="FF0000"/>
                </a:solidFill>
              </a:rPr>
              <a:t>Here is the key I generated</a:t>
            </a:r>
            <a:endParaRPr lang="en-US" sz="1000" dirty="0">
              <a:solidFill>
                <a:srgbClr val="FF0000"/>
              </a:solidFill>
            </a:endParaRPr>
          </a:p>
        </p:txBody>
      </p:sp>
      <p:grpSp>
        <p:nvGrpSpPr>
          <p:cNvPr id="46" name="Group 45"/>
          <p:cNvGrpSpPr>
            <a:grpSpLocks noChangeAspect="1"/>
          </p:cNvGrpSpPr>
          <p:nvPr/>
        </p:nvGrpSpPr>
        <p:grpSpPr>
          <a:xfrm>
            <a:off x="5974841" y="3481273"/>
            <a:ext cx="278228" cy="277051"/>
            <a:chOff x="7294563" y="3441700"/>
            <a:chExt cx="1125537" cy="1120776"/>
          </a:xfrm>
          <a:solidFill>
            <a:srgbClr val="E31B23"/>
          </a:solidFill>
        </p:grpSpPr>
        <p:sp>
          <p:nvSpPr>
            <p:cNvPr id="47" name="Freeform 5"/>
            <p:cNvSpPr>
              <a:spLocks/>
            </p:cNvSpPr>
            <p:nvPr/>
          </p:nvSpPr>
          <p:spPr bwMode="auto">
            <a:xfrm>
              <a:off x="7294563" y="3970338"/>
              <a:ext cx="595312" cy="592138"/>
            </a:xfrm>
            <a:custGeom>
              <a:avLst/>
              <a:gdLst>
                <a:gd name="T0" fmla="*/ 175 w 203"/>
                <a:gd name="T1" fmla="*/ 26 h 202"/>
                <a:gd name="T2" fmla="*/ 51 w 203"/>
                <a:gd name="T3" fmla="*/ 150 h 202"/>
                <a:gd name="T4" fmla="*/ 46 w 203"/>
                <a:gd name="T5" fmla="*/ 152 h 202"/>
                <a:gd name="T6" fmla="*/ 41 w 203"/>
                <a:gd name="T7" fmla="*/ 150 h 202"/>
                <a:gd name="T8" fmla="*/ 41 w 203"/>
                <a:gd name="T9" fmla="*/ 140 h 202"/>
                <a:gd name="T10" fmla="*/ 165 w 203"/>
                <a:gd name="T11" fmla="*/ 15 h 202"/>
                <a:gd name="T12" fmla="*/ 155 w 203"/>
                <a:gd name="T13" fmla="*/ 0 h 202"/>
                <a:gd name="T14" fmla="*/ 5 w 203"/>
                <a:gd name="T15" fmla="*/ 150 h 202"/>
                <a:gd name="T16" fmla="*/ 1 w 203"/>
                <a:gd name="T17" fmla="*/ 165 h 202"/>
                <a:gd name="T18" fmla="*/ 8 w 203"/>
                <a:gd name="T19" fmla="*/ 190 h 202"/>
                <a:gd name="T20" fmla="*/ 23 w 203"/>
                <a:gd name="T21" fmla="*/ 202 h 202"/>
                <a:gd name="T22" fmla="*/ 42 w 203"/>
                <a:gd name="T23" fmla="*/ 202 h 202"/>
                <a:gd name="T24" fmla="*/ 53 w 203"/>
                <a:gd name="T25" fmla="*/ 197 h 202"/>
                <a:gd name="T26" fmla="*/ 61 w 203"/>
                <a:gd name="T27" fmla="*/ 190 h 202"/>
                <a:gd name="T28" fmla="*/ 97 w 203"/>
                <a:gd name="T29" fmla="*/ 187 h 202"/>
                <a:gd name="T30" fmla="*/ 101 w 203"/>
                <a:gd name="T31" fmla="*/ 186 h 202"/>
                <a:gd name="T32" fmla="*/ 102 w 203"/>
                <a:gd name="T33" fmla="*/ 182 h 202"/>
                <a:gd name="T34" fmla="*/ 105 w 203"/>
                <a:gd name="T35" fmla="*/ 146 h 202"/>
                <a:gd name="T36" fmla="*/ 108 w 203"/>
                <a:gd name="T37" fmla="*/ 143 h 202"/>
                <a:gd name="T38" fmla="*/ 143 w 203"/>
                <a:gd name="T39" fmla="*/ 141 h 202"/>
                <a:gd name="T40" fmla="*/ 149 w 203"/>
                <a:gd name="T41" fmla="*/ 135 h 202"/>
                <a:gd name="T42" fmla="*/ 151 w 203"/>
                <a:gd name="T43" fmla="*/ 99 h 202"/>
                <a:gd name="T44" fmla="*/ 154 w 203"/>
                <a:gd name="T45" fmla="*/ 97 h 202"/>
                <a:gd name="T46" fmla="*/ 190 w 203"/>
                <a:gd name="T47" fmla="*/ 94 h 202"/>
                <a:gd name="T48" fmla="*/ 195 w 203"/>
                <a:gd name="T49" fmla="*/ 88 h 202"/>
                <a:gd name="T50" fmla="*/ 198 w 203"/>
                <a:gd name="T51" fmla="*/ 53 h 202"/>
                <a:gd name="T52" fmla="*/ 203 w 203"/>
                <a:gd name="T53" fmla="*/ 48 h 202"/>
                <a:gd name="T54" fmla="*/ 176 w 203"/>
                <a:gd name="T55" fmla="*/ 27 h 202"/>
                <a:gd name="T56" fmla="*/ 175 w 203"/>
                <a:gd name="T57"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202">
                  <a:moveTo>
                    <a:pt x="175" y="26"/>
                  </a:moveTo>
                  <a:cubicBezTo>
                    <a:pt x="51" y="150"/>
                    <a:pt x="51" y="150"/>
                    <a:pt x="51" y="150"/>
                  </a:cubicBezTo>
                  <a:cubicBezTo>
                    <a:pt x="50" y="152"/>
                    <a:pt x="48" y="152"/>
                    <a:pt x="46" y="152"/>
                  </a:cubicBezTo>
                  <a:cubicBezTo>
                    <a:pt x="44" y="152"/>
                    <a:pt x="42" y="152"/>
                    <a:pt x="41" y="150"/>
                  </a:cubicBezTo>
                  <a:cubicBezTo>
                    <a:pt x="38" y="147"/>
                    <a:pt x="38" y="143"/>
                    <a:pt x="41" y="140"/>
                  </a:cubicBezTo>
                  <a:cubicBezTo>
                    <a:pt x="165" y="15"/>
                    <a:pt x="165" y="15"/>
                    <a:pt x="165" y="15"/>
                  </a:cubicBezTo>
                  <a:cubicBezTo>
                    <a:pt x="162" y="10"/>
                    <a:pt x="158" y="5"/>
                    <a:pt x="155" y="0"/>
                  </a:cubicBezTo>
                  <a:cubicBezTo>
                    <a:pt x="5" y="150"/>
                    <a:pt x="5" y="150"/>
                    <a:pt x="5" y="150"/>
                  </a:cubicBezTo>
                  <a:cubicBezTo>
                    <a:pt x="1" y="154"/>
                    <a:pt x="0" y="159"/>
                    <a:pt x="1" y="165"/>
                  </a:cubicBezTo>
                  <a:cubicBezTo>
                    <a:pt x="8" y="190"/>
                    <a:pt x="8" y="190"/>
                    <a:pt x="8" y="190"/>
                  </a:cubicBezTo>
                  <a:cubicBezTo>
                    <a:pt x="9" y="197"/>
                    <a:pt x="16" y="202"/>
                    <a:pt x="23" y="202"/>
                  </a:cubicBezTo>
                  <a:cubicBezTo>
                    <a:pt x="42" y="202"/>
                    <a:pt x="42" y="202"/>
                    <a:pt x="42" y="202"/>
                  </a:cubicBezTo>
                  <a:cubicBezTo>
                    <a:pt x="46" y="202"/>
                    <a:pt x="50" y="200"/>
                    <a:pt x="53" y="197"/>
                  </a:cubicBezTo>
                  <a:cubicBezTo>
                    <a:pt x="61" y="190"/>
                    <a:pt x="61" y="190"/>
                    <a:pt x="61" y="190"/>
                  </a:cubicBezTo>
                  <a:cubicBezTo>
                    <a:pt x="97" y="187"/>
                    <a:pt x="97" y="187"/>
                    <a:pt x="97" y="187"/>
                  </a:cubicBezTo>
                  <a:cubicBezTo>
                    <a:pt x="98" y="187"/>
                    <a:pt x="100" y="187"/>
                    <a:pt x="101" y="186"/>
                  </a:cubicBezTo>
                  <a:cubicBezTo>
                    <a:pt x="102" y="184"/>
                    <a:pt x="102" y="183"/>
                    <a:pt x="102" y="182"/>
                  </a:cubicBezTo>
                  <a:cubicBezTo>
                    <a:pt x="105" y="146"/>
                    <a:pt x="105" y="146"/>
                    <a:pt x="105" y="146"/>
                  </a:cubicBezTo>
                  <a:cubicBezTo>
                    <a:pt x="108" y="143"/>
                    <a:pt x="108" y="143"/>
                    <a:pt x="108" y="143"/>
                  </a:cubicBezTo>
                  <a:cubicBezTo>
                    <a:pt x="143" y="141"/>
                    <a:pt x="143" y="141"/>
                    <a:pt x="143" y="141"/>
                  </a:cubicBezTo>
                  <a:cubicBezTo>
                    <a:pt x="146" y="141"/>
                    <a:pt x="149" y="138"/>
                    <a:pt x="149" y="135"/>
                  </a:cubicBezTo>
                  <a:cubicBezTo>
                    <a:pt x="151" y="99"/>
                    <a:pt x="151" y="99"/>
                    <a:pt x="151" y="99"/>
                  </a:cubicBezTo>
                  <a:cubicBezTo>
                    <a:pt x="154" y="97"/>
                    <a:pt x="154" y="97"/>
                    <a:pt x="154" y="97"/>
                  </a:cubicBezTo>
                  <a:cubicBezTo>
                    <a:pt x="190" y="94"/>
                    <a:pt x="190" y="94"/>
                    <a:pt x="190" y="94"/>
                  </a:cubicBezTo>
                  <a:cubicBezTo>
                    <a:pt x="193" y="94"/>
                    <a:pt x="195" y="92"/>
                    <a:pt x="195" y="88"/>
                  </a:cubicBezTo>
                  <a:cubicBezTo>
                    <a:pt x="198" y="53"/>
                    <a:pt x="198" y="53"/>
                    <a:pt x="198" y="53"/>
                  </a:cubicBezTo>
                  <a:cubicBezTo>
                    <a:pt x="203" y="48"/>
                    <a:pt x="203" y="48"/>
                    <a:pt x="203" y="48"/>
                  </a:cubicBezTo>
                  <a:cubicBezTo>
                    <a:pt x="193" y="42"/>
                    <a:pt x="184" y="35"/>
                    <a:pt x="176" y="27"/>
                  </a:cubicBezTo>
                  <a:cubicBezTo>
                    <a:pt x="176" y="27"/>
                    <a:pt x="175" y="27"/>
                    <a:pt x="175"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48" name="Freeform 6"/>
            <p:cNvSpPr>
              <a:spLocks noEditPoints="1"/>
            </p:cNvSpPr>
            <p:nvPr/>
          </p:nvSpPr>
          <p:spPr bwMode="auto">
            <a:xfrm>
              <a:off x="7716838" y="3441700"/>
              <a:ext cx="703262" cy="701675"/>
            </a:xfrm>
            <a:custGeom>
              <a:avLst/>
              <a:gdLst>
                <a:gd name="T0" fmla="*/ 197 w 240"/>
                <a:gd name="T1" fmla="*/ 42 h 239"/>
                <a:gd name="T2" fmla="*/ 42 w 240"/>
                <a:gd name="T3" fmla="*/ 42 h 239"/>
                <a:gd name="T4" fmla="*/ 42 w 240"/>
                <a:gd name="T5" fmla="*/ 197 h 239"/>
                <a:gd name="T6" fmla="*/ 197 w 240"/>
                <a:gd name="T7" fmla="*/ 197 h 239"/>
                <a:gd name="T8" fmla="*/ 197 w 240"/>
                <a:gd name="T9" fmla="*/ 42 h 239"/>
                <a:gd name="T10" fmla="*/ 166 w 240"/>
                <a:gd name="T11" fmla="*/ 110 h 239"/>
                <a:gd name="T12" fmla="*/ 129 w 240"/>
                <a:gd name="T13" fmla="*/ 110 h 239"/>
                <a:gd name="T14" fmla="*/ 129 w 240"/>
                <a:gd name="T15" fmla="*/ 73 h 239"/>
                <a:gd name="T16" fmla="*/ 166 w 240"/>
                <a:gd name="T17" fmla="*/ 73 h 239"/>
                <a:gd name="T18" fmla="*/ 166 w 240"/>
                <a:gd name="T19" fmla="*/ 11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39">
                  <a:moveTo>
                    <a:pt x="197" y="42"/>
                  </a:moveTo>
                  <a:cubicBezTo>
                    <a:pt x="154" y="0"/>
                    <a:pt x="85" y="0"/>
                    <a:pt x="42" y="42"/>
                  </a:cubicBezTo>
                  <a:cubicBezTo>
                    <a:pt x="0" y="85"/>
                    <a:pt x="0" y="154"/>
                    <a:pt x="42" y="197"/>
                  </a:cubicBezTo>
                  <a:cubicBezTo>
                    <a:pt x="85" y="239"/>
                    <a:pt x="154" y="239"/>
                    <a:pt x="197" y="197"/>
                  </a:cubicBezTo>
                  <a:cubicBezTo>
                    <a:pt x="240" y="154"/>
                    <a:pt x="240" y="85"/>
                    <a:pt x="197" y="42"/>
                  </a:cubicBezTo>
                  <a:close/>
                  <a:moveTo>
                    <a:pt x="166" y="110"/>
                  </a:moveTo>
                  <a:cubicBezTo>
                    <a:pt x="156" y="121"/>
                    <a:pt x="139" y="121"/>
                    <a:pt x="129" y="110"/>
                  </a:cubicBezTo>
                  <a:cubicBezTo>
                    <a:pt x="118" y="100"/>
                    <a:pt x="118" y="84"/>
                    <a:pt x="129" y="73"/>
                  </a:cubicBezTo>
                  <a:cubicBezTo>
                    <a:pt x="139" y="63"/>
                    <a:pt x="156" y="63"/>
                    <a:pt x="166" y="73"/>
                  </a:cubicBezTo>
                  <a:cubicBezTo>
                    <a:pt x="176" y="84"/>
                    <a:pt x="176" y="100"/>
                    <a:pt x="166"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grpSp>
        <p:nvGrpSpPr>
          <p:cNvPr id="49" name="Group 48"/>
          <p:cNvGrpSpPr>
            <a:grpSpLocks noChangeAspect="1"/>
          </p:cNvGrpSpPr>
          <p:nvPr/>
        </p:nvGrpSpPr>
        <p:grpSpPr>
          <a:xfrm>
            <a:off x="6147317" y="3685137"/>
            <a:ext cx="98203" cy="134881"/>
            <a:chOff x="4513263" y="442913"/>
            <a:chExt cx="131763" cy="180975"/>
          </a:xfrm>
          <a:solidFill>
            <a:srgbClr val="E31B23"/>
          </a:solidFill>
        </p:grpSpPr>
        <p:sp>
          <p:nvSpPr>
            <p:cNvPr id="50" name="Freeform 258"/>
            <p:cNvSpPr>
              <a:spLocks noEditPoints="1"/>
            </p:cNvSpPr>
            <p:nvPr/>
          </p:nvSpPr>
          <p:spPr bwMode="auto">
            <a:xfrm>
              <a:off x="4513263" y="517525"/>
              <a:ext cx="131763" cy="106363"/>
            </a:xfrm>
            <a:custGeom>
              <a:avLst/>
              <a:gdLst>
                <a:gd name="T0" fmla="*/ 199 w 226"/>
                <a:gd name="T1" fmla="*/ 0 h 180"/>
                <a:gd name="T2" fmla="*/ 27 w 226"/>
                <a:gd name="T3" fmla="*/ 0 h 180"/>
                <a:gd name="T4" fmla="*/ 0 w 226"/>
                <a:gd name="T5" fmla="*/ 27 h 180"/>
                <a:gd name="T6" fmla="*/ 0 w 226"/>
                <a:gd name="T7" fmla="*/ 153 h 180"/>
                <a:gd name="T8" fmla="*/ 27 w 226"/>
                <a:gd name="T9" fmla="*/ 180 h 180"/>
                <a:gd name="T10" fmla="*/ 199 w 226"/>
                <a:gd name="T11" fmla="*/ 180 h 180"/>
                <a:gd name="T12" fmla="*/ 226 w 226"/>
                <a:gd name="T13" fmla="*/ 153 h 180"/>
                <a:gd name="T14" fmla="*/ 226 w 226"/>
                <a:gd name="T15" fmla="*/ 27 h 180"/>
                <a:gd name="T16" fmla="*/ 199 w 226"/>
                <a:gd name="T17" fmla="*/ 0 h 180"/>
                <a:gd name="T18" fmla="*/ 125 w 226"/>
                <a:gd name="T19" fmla="*/ 122 h 180"/>
                <a:gd name="T20" fmla="*/ 113 w 226"/>
                <a:gd name="T21" fmla="*/ 134 h 180"/>
                <a:gd name="T22" fmla="*/ 102 w 226"/>
                <a:gd name="T23" fmla="*/ 122 h 180"/>
                <a:gd name="T24" fmla="*/ 102 w 226"/>
                <a:gd name="T25" fmla="*/ 94 h 180"/>
                <a:gd name="T26" fmla="*/ 102 w 226"/>
                <a:gd name="T27" fmla="*/ 94 h 180"/>
                <a:gd name="T28" fmla="*/ 91 w 226"/>
                <a:gd name="T29" fmla="*/ 75 h 180"/>
                <a:gd name="T30" fmla="*/ 113 w 226"/>
                <a:gd name="T31" fmla="*/ 53 h 180"/>
                <a:gd name="T32" fmla="*/ 135 w 226"/>
                <a:gd name="T33" fmla="*/ 75 h 180"/>
                <a:gd name="T34" fmla="*/ 125 w 226"/>
                <a:gd name="T35"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180">
                  <a:moveTo>
                    <a:pt x="199" y="0"/>
                  </a:moveTo>
                  <a:cubicBezTo>
                    <a:pt x="27" y="0"/>
                    <a:pt x="27" y="0"/>
                    <a:pt x="27" y="0"/>
                  </a:cubicBezTo>
                  <a:cubicBezTo>
                    <a:pt x="12" y="0"/>
                    <a:pt x="0" y="12"/>
                    <a:pt x="0" y="27"/>
                  </a:cubicBezTo>
                  <a:cubicBezTo>
                    <a:pt x="0" y="153"/>
                    <a:pt x="0" y="153"/>
                    <a:pt x="0" y="153"/>
                  </a:cubicBezTo>
                  <a:cubicBezTo>
                    <a:pt x="0" y="168"/>
                    <a:pt x="12" y="180"/>
                    <a:pt x="27" y="180"/>
                  </a:cubicBezTo>
                  <a:cubicBezTo>
                    <a:pt x="199" y="180"/>
                    <a:pt x="199" y="180"/>
                    <a:pt x="199" y="180"/>
                  </a:cubicBezTo>
                  <a:cubicBezTo>
                    <a:pt x="214" y="180"/>
                    <a:pt x="226" y="168"/>
                    <a:pt x="226" y="153"/>
                  </a:cubicBezTo>
                  <a:cubicBezTo>
                    <a:pt x="226" y="27"/>
                    <a:pt x="226" y="27"/>
                    <a:pt x="226" y="27"/>
                  </a:cubicBezTo>
                  <a:cubicBezTo>
                    <a:pt x="226" y="12"/>
                    <a:pt x="214" y="0"/>
                    <a:pt x="199" y="0"/>
                  </a:cubicBezTo>
                  <a:close/>
                  <a:moveTo>
                    <a:pt x="125" y="122"/>
                  </a:moveTo>
                  <a:cubicBezTo>
                    <a:pt x="125" y="129"/>
                    <a:pt x="120" y="134"/>
                    <a:pt x="113" y="134"/>
                  </a:cubicBezTo>
                  <a:cubicBezTo>
                    <a:pt x="107" y="134"/>
                    <a:pt x="102" y="129"/>
                    <a:pt x="102" y="122"/>
                  </a:cubicBezTo>
                  <a:cubicBezTo>
                    <a:pt x="102" y="94"/>
                    <a:pt x="102" y="94"/>
                    <a:pt x="102" y="94"/>
                  </a:cubicBezTo>
                  <a:cubicBezTo>
                    <a:pt x="102" y="94"/>
                    <a:pt x="102" y="94"/>
                    <a:pt x="102" y="94"/>
                  </a:cubicBezTo>
                  <a:cubicBezTo>
                    <a:pt x="95" y="90"/>
                    <a:pt x="91" y="83"/>
                    <a:pt x="91" y="75"/>
                  </a:cubicBezTo>
                  <a:cubicBezTo>
                    <a:pt x="91" y="63"/>
                    <a:pt x="101" y="53"/>
                    <a:pt x="113" y="53"/>
                  </a:cubicBezTo>
                  <a:cubicBezTo>
                    <a:pt x="125" y="53"/>
                    <a:pt x="135" y="63"/>
                    <a:pt x="135" y="75"/>
                  </a:cubicBezTo>
                  <a:cubicBezTo>
                    <a:pt x="135" y="83"/>
                    <a:pt x="131" y="90"/>
                    <a:pt x="125" y="9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51" name="Freeform 259"/>
            <p:cNvSpPr>
              <a:spLocks/>
            </p:cNvSpPr>
            <p:nvPr/>
          </p:nvSpPr>
          <p:spPr bwMode="auto">
            <a:xfrm>
              <a:off x="4533900" y="442913"/>
              <a:ext cx="92075" cy="60325"/>
            </a:xfrm>
            <a:custGeom>
              <a:avLst/>
              <a:gdLst>
                <a:gd name="T0" fmla="*/ 157 w 157"/>
                <a:gd name="T1" fmla="*/ 78 h 101"/>
                <a:gd name="T2" fmla="*/ 78 w 157"/>
                <a:gd name="T3" fmla="*/ 0 h 101"/>
                <a:gd name="T4" fmla="*/ 0 w 157"/>
                <a:gd name="T5" fmla="*/ 78 h 101"/>
                <a:gd name="T6" fmla="*/ 0 w 157"/>
                <a:gd name="T7" fmla="*/ 101 h 101"/>
                <a:gd name="T8" fmla="*/ 32 w 157"/>
                <a:gd name="T9" fmla="*/ 101 h 101"/>
                <a:gd name="T10" fmla="*/ 32 w 157"/>
                <a:gd name="T11" fmla="*/ 78 h 101"/>
                <a:gd name="T12" fmla="*/ 78 w 157"/>
                <a:gd name="T13" fmla="*/ 32 h 101"/>
                <a:gd name="T14" fmla="*/ 124 w 157"/>
                <a:gd name="T15" fmla="*/ 78 h 101"/>
                <a:gd name="T16" fmla="*/ 124 w 157"/>
                <a:gd name="T17" fmla="*/ 101 h 101"/>
                <a:gd name="T18" fmla="*/ 157 w 157"/>
                <a:gd name="T19" fmla="*/ 101 h 101"/>
                <a:gd name="T20" fmla="*/ 157 w 157"/>
                <a:gd name="T21" fmla="*/ 7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01">
                  <a:moveTo>
                    <a:pt x="157" y="78"/>
                  </a:moveTo>
                  <a:cubicBezTo>
                    <a:pt x="157" y="35"/>
                    <a:pt x="122" y="0"/>
                    <a:pt x="78" y="0"/>
                  </a:cubicBezTo>
                  <a:cubicBezTo>
                    <a:pt x="35" y="0"/>
                    <a:pt x="0" y="35"/>
                    <a:pt x="0" y="78"/>
                  </a:cubicBezTo>
                  <a:cubicBezTo>
                    <a:pt x="0" y="101"/>
                    <a:pt x="0" y="101"/>
                    <a:pt x="0" y="101"/>
                  </a:cubicBezTo>
                  <a:cubicBezTo>
                    <a:pt x="32" y="101"/>
                    <a:pt x="32" y="101"/>
                    <a:pt x="32" y="101"/>
                  </a:cubicBezTo>
                  <a:cubicBezTo>
                    <a:pt x="32" y="78"/>
                    <a:pt x="32" y="78"/>
                    <a:pt x="32" y="78"/>
                  </a:cubicBezTo>
                  <a:cubicBezTo>
                    <a:pt x="32" y="53"/>
                    <a:pt x="53" y="32"/>
                    <a:pt x="78" y="32"/>
                  </a:cubicBezTo>
                  <a:cubicBezTo>
                    <a:pt x="104" y="32"/>
                    <a:pt x="124" y="53"/>
                    <a:pt x="124" y="78"/>
                  </a:cubicBezTo>
                  <a:cubicBezTo>
                    <a:pt x="124" y="101"/>
                    <a:pt x="124" y="101"/>
                    <a:pt x="124" y="101"/>
                  </a:cubicBezTo>
                  <a:cubicBezTo>
                    <a:pt x="157" y="101"/>
                    <a:pt x="157" y="101"/>
                    <a:pt x="157" y="101"/>
                  </a:cubicBezTo>
                  <a:lnTo>
                    <a:pt x="157" y="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grpSp>
        <p:nvGrpSpPr>
          <p:cNvPr id="52" name="Group 51"/>
          <p:cNvGrpSpPr>
            <a:grpSpLocks noChangeAspect="1"/>
          </p:cNvGrpSpPr>
          <p:nvPr/>
        </p:nvGrpSpPr>
        <p:grpSpPr>
          <a:xfrm>
            <a:off x="6079226" y="4371683"/>
            <a:ext cx="278228" cy="277051"/>
            <a:chOff x="7294563" y="3441700"/>
            <a:chExt cx="1125537" cy="1120776"/>
          </a:xfrm>
          <a:solidFill>
            <a:srgbClr val="E31B23"/>
          </a:solidFill>
        </p:grpSpPr>
        <p:sp>
          <p:nvSpPr>
            <p:cNvPr id="53" name="Freeform 5"/>
            <p:cNvSpPr>
              <a:spLocks/>
            </p:cNvSpPr>
            <p:nvPr/>
          </p:nvSpPr>
          <p:spPr bwMode="auto">
            <a:xfrm>
              <a:off x="7294563" y="3970338"/>
              <a:ext cx="595312" cy="592138"/>
            </a:xfrm>
            <a:custGeom>
              <a:avLst/>
              <a:gdLst>
                <a:gd name="T0" fmla="*/ 175 w 203"/>
                <a:gd name="T1" fmla="*/ 26 h 202"/>
                <a:gd name="T2" fmla="*/ 51 w 203"/>
                <a:gd name="T3" fmla="*/ 150 h 202"/>
                <a:gd name="T4" fmla="*/ 46 w 203"/>
                <a:gd name="T5" fmla="*/ 152 h 202"/>
                <a:gd name="T6" fmla="*/ 41 w 203"/>
                <a:gd name="T7" fmla="*/ 150 h 202"/>
                <a:gd name="T8" fmla="*/ 41 w 203"/>
                <a:gd name="T9" fmla="*/ 140 h 202"/>
                <a:gd name="T10" fmla="*/ 165 w 203"/>
                <a:gd name="T11" fmla="*/ 15 h 202"/>
                <a:gd name="T12" fmla="*/ 155 w 203"/>
                <a:gd name="T13" fmla="*/ 0 h 202"/>
                <a:gd name="T14" fmla="*/ 5 w 203"/>
                <a:gd name="T15" fmla="*/ 150 h 202"/>
                <a:gd name="T16" fmla="*/ 1 w 203"/>
                <a:gd name="T17" fmla="*/ 165 h 202"/>
                <a:gd name="T18" fmla="*/ 8 w 203"/>
                <a:gd name="T19" fmla="*/ 190 h 202"/>
                <a:gd name="T20" fmla="*/ 23 w 203"/>
                <a:gd name="T21" fmla="*/ 202 h 202"/>
                <a:gd name="T22" fmla="*/ 42 w 203"/>
                <a:gd name="T23" fmla="*/ 202 h 202"/>
                <a:gd name="T24" fmla="*/ 53 w 203"/>
                <a:gd name="T25" fmla="*/ 197 h 202"/>
                <a:gd name="T26" fmla="*/ 61 w 203"/>
                <a:gd name="T27" fmla="*/ 190 h 202"/>
                <a:gd name="T28" fmla="*/ 97 w 203"/>
                <a:gd name="T29" fmla="*/ 187 h 202"/>
                <a:gd name="T30" fmla="*/ 101 w 203"/>
                <a:gd name="T31" fmla="*/ 186 h 202"/>
                <a:gd name="T32" fmla="*/ 102 w 203"/>
                <a:gd name="T33" fmla="*/ 182 h 202"/>
                <a:gd name="T34" fmla="*/ 105 w 203"/>
                <a:gd name="T35" fmla="*/ 146 h 202"/>
                <a:gd name="T36" fmla="*/ 108 w 203"/>
                <a:gd name="T37" fmla="*/ 143 h 202"/>
                <a:gd name="T38" fmla="*/ 143 w 203"/>
                <a:gd name="T39" fmla="*/ 141 h 202"/>
                <a:gd name="T40" fmla="*/ 149 w 203"/>
                <a:gd name="T41" fmla="*/ 135 h 202"/>
                <a:gd name="T42" fmla="*/ 151 w 203"/>
                <a:gd name="T43" fmla="*/ 99 h 202"/>
                <a:gd name="T44" fmla="*/ 154 w 203"/>
                <a:gd name="T45" fmla="*/ 97 h 202"/>
                <a:gd name="T46" fmla="*/ 190 w 203"/>
                <a:gd name="T47" fmla="*/ 94 h 202"/>
                <a:gd name="T48" fmla="*/ 195 w 203"/>
                <a:gd name="T49" fmla="*/ 88 h 202"/>
                <a:gd name="T50" fmla="*/ 198 w 203"/>
                <a:gd name="T51" fmla="*/ 53 h 202"/>
                <a:gd name="T52" fmla="*/ 203 w 203"/>
                <a:gd name="T53" fmla="*/ 48 h 202"/>
                <a:gd name="T54" fmla="*/ 176 w 203"/>
                <a:gd name="T55" fmla="*/ 27 h 202"/>
                <a:gd name="T56" fmla="*/ 175 w 203"/>
                <a:gd name="T57"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202">
                  <a:moveTo>
                    <a:pt x="175" y="26"/>
                  </a:moveTo>
                  <a:cubicBezTo>
                    <a:pt x="51" y="150"/>
                    <a:pt x="51" y="150"/>
                    <a:pt x="51" y="150"/>
                  </a:cubicBezTo>
                  <a:cubicBezTo>
                    <a:pt x="50" y="152"/>
                    <a:pt x="48" y="152"/>
                    <a:pt x="46" y="152"/>
                  </a:cubicBezTo>
                  <a:cubicBezTo>
                    <a:pt x="44" y="152"/>
                    <a:pt x="42" y="152"/>
                    <a:pt x="41" y="150"/>
                  </a:cubicBezTo>
                  <a:cubicBezTo>
                    <a:pt x="38" y="147"/>
                    <a:pt x="38" y="143"/>
                    <a:pt x="41" y="140"/>
                  </a:cubicBezTo>
                  <a:cubicBezTo>
                    <a:pt x="165" y="15"/>
                    <a:pt x="165" y="15"/>
                    <a:pt x="165" y="15"/>
                  </a:cubicBezTo>
                  <a:cubicBezTo>
                    <a:pt x="162" y="10"/>
                    <a:pt x="158" y="5"/>
                    <a:pt x="155" y="0"/>
                  </a:cubicBezTo>
                  <a:cubicBezTo>
                    <a:pt x="5" y="150"/>
                    <a:pt x="5" y="150"/>
                    <a:pt x="5" y="150"/>
                  </a:cubicBezTo>
                  <a:cubicBezTo>
                    <a:pt x="1" y="154"/>
                    <a:pt x="0" y="159"/>
                    <a:pt x="1" y="165"/>
                  </a:cubicBezTo>
                  <a:cubicBezTo>
                    <a:pt x="8" y="190"/>
                    <a:pt x="8" y="190"/>
                    <a:pt x="8" y="190"/>
                  </a:cubicBezTo>
                  <a:cubicBezTo>
                    <a:pt x="9" y="197"/>
                    <a:pt x="16" y="202"/>
                    <a:pt x="23" y="202"/>
                  </a:cubicBezTo>
                  <a:cubicBezTo>
                    <a:pt x="42" y="202"/>
                    <a:pt x="42" y="202"/>
                    <a:pt x="42" y="202"/>
                  </a:cubicBezTo>
                  <a:cubicBezTo>
                    <a:pt x="46" y="202"/>
                    <a:pt x="50" y="200"/>
                    <a:pt x="53" y="197"/>
                  </a:cubicBezTo>
                  <a:cubicBezTo>
                    <a:pt x="61" y="190"/>
                    <a:pt x="61" y="190"/>
                    <a:pt x="61" y="190"/>
                  </a:cubicBezTo>
                  <a:cubicBezTo>
                    <a:pt x="97" y="187"/>
                    <a:pt x="97" y="187"/>
                    <a:pt x="97" y="187"/>
                  </a:cubicBezTo>
                  <a:cubicBezTo>
                    <a:pt x="98" y="187"/>
                    <a:pt x="100" y="187"/>
                    <a:pt x="101" y="186"/>
                  </a:cubicBezTo>
                  <a:cubicBezTo>
                    <a:pt x="102" y="184"/>
                    <a:pt x="102" y="183"/>
                    <a:pt x="102" y="182"/>
                  </a:cubicBezTo>
                  <a:cubicBezTo>
                    <a:pt x="105" y="146"/>
                    <a:pt x="105" y="146"/>
                    <a:pt x="105" y="146"/>
                  </a:cubicBezTo>
                  <a:cubicBezTo>
                    <a:pt x="108" y="143"/>
                    <a:pt x="108" y="143"/>
                    <a:pt x="108" y="143"/>
                  </a:cubicBezTo>
                  <a:cubicBezTo>
                    <a:pt x="143" y="141"/>
                    <a:pt x="143" y="141"/>
                    <a:pt x="143" y="141"/>
                  </a:cubicBezTo>
                  <a:cubicBezTo>
                    <a:pt x="146" y="141"/>
                    <a:pt x="149" y="138"/>
                    <a:pt x="149" y="135"/>
                  </a:cubicBezTo>
                  <a:cubicBezTo>
                    <a:pt x="151" y="99"/>
                    <a:pt x="151" y="99"/>
                    <a:pt x="151" y="99"/>
                  </a:cubicBezTo>
                  <a:cubicBezTo>
                    <a:pt x="154" y="97"/>
                    <a:pt x="154" y="97"/>
                    <a:pt x="154" y="97"/>
                  </a:cubicBezTo>
                  <a:cubicBezTo>
                    <a:pt x="190" y="94"/>
                    <a:pt x="190" y="94"/>
                    <a:pt x="190" y="94"/>
                  </a:cubicBezTo>
                  <a:cubicBezTo>
                    <a:pt x="193" y="94"/>
                    <a:pt x="195" y="92"/>
                    <a:pt x="195" y="88"/>
                  </a:cubicBezTo>
                  <a:cubicBezTo>
                    <a:pt x="198" y="53"/>
                    <a:pt x="198" y="53"/>
                    <a:pt x="198" y="53"/>
                  </a:cubicBezTo>
                  <a:cubicBezTo>
                    <a:pt x="203" y="48"/>
                    <a:pt x="203" y="48"/>
                    <a:pt x="203" y="48"/>
                  </a:cubicBezTo>
                  <a:cubicBezTo>
                    <a:pt x="193" y="42"/>
                    <a:pt x="184" y="35"/>
                    <a:pt x="176" y="27"/>
                  </a:cubicBezTo>
                  <a:cubicBezTo>
                    <a:pt x="176" y="27"/>
                    <a:pt x="175" y="27"/>
                    <a:pt x="175"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54" name="Freeform 6"/>
            <p:cNvSpPr>
              <a:spLocks noEditPoints="1"/>
            </p:cNvSpPr>
            <p:nvPr/>
          </p:nvSpPr>
          <p:spPr bwMode="auto">
            <a:xfrm>
              <a:off x="7716838" y="3441700"/>
              <a:ext cx="703262" cy="701675"/>
            </a:xfrm>
            <a:custGeom>
              <a:avLst/>
              <a:gdLst>
                <a:gd name="T0" fmla="*/ 197 w 240"/>
                <a:gd name="T1" fmla="*/ 42 h 239"/>
                <a:gd name="T2" fmla="*/ 42 w 240"/>
                <a:gd name="T3" fmla="*/ 42 h 239"/>
                <a:gd name="T4" fmla="*/ 42 w 240"/>
                <a:gd name="T5" fmla="*/ 197 h 239"/>
                <a:gd name="T6" fmla="*/ 197 w 240"/>
                <a:gd name="T7" fmla="*/ 197 h 239"/>
                <a:gd name="T8" fmla="*/ 197 w 240"/>
                <a:gd name="T9" fmla="*/ 42 h 239"/>
                <a:gd name="T10" fmla="*/ 166 w 240"/>
                <a:gd name="T11" fmla="*/ 110 h 239"/>
                <a:gd name="T12" fmla="*/ 129 w 240"/>
                <a:gd name="T13" fmla="*/ 110 h 239"/>
                <a:gd name="T14" fmla="*/ 129 w 240"/>
                <a:gd name="T15" fmla="*/ 73 h 239"/>
                <a:gd name="T16" fmla="*/ 166 w 240"/>
                <a:gd name="T17" fmla="*/ 73 h 239"/>
                <a:gd name="T18" fmla="*/ 166 w 240"/>
                <a:gd name="T19" fmla="*/ 11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39">
                  <a:moveTo>
                    <a:pt x="197" y="42"/>
                  </a:moveTo>
                  <a:cubicBezTo>
                    <a:pt x="154" y="0"/>
                    <a:pt x="85" y="0"/>
                    <a:pt x="42" y="42"/>
                  </a:cubicBezTo>
                  <a:cubicBezTo>
                    <a:pt x="0" y="85"/>
                    <a:pt x="0" y="154"/>
                    <a:pt x="42" y="197"/>
                  </a:cubicBezTo>
                  <a:cubicBezTo>
                    <a:pt x="85" y="239"/>
                    <a:pt x="154" y="239"/>
                    <a:pt x="197" y="197"/>
                  </a:cubicBezTo>
                  <a:cubicBezTo>
                    <a:pt x="240" y="154"/>
                    <a:pt x="240" y="85"/>
                    <a:pt x="197" y="42"/>
                  </a:cubicBezTo>
                  <a:close/>
                  <a:moveTo>
                    <a:pt x="166" y="110"/>
                  </a:moveTo>
                  <a:cubicBezTo>
                    <a:pt x="156" y="121"/>
                    <a:pt x="139" y="121"/>
                    <a:pt x="129" y="110"/>
                  </a:cubicBezTo>
                  <a:cubicBezTo>
                    <a:pt x="118" y="100"/>
                    <a:pt x="118" y="84"/>
                    <a:pt x="129" y="73"/>
                  </a:cubicBezTo>
                  <a:cubicBezTo>
                    <a:pt x="139" y="63"/>
                    <a:pt x="156" y="63"/>
                    <a:pt x="166" y="73"/>
                  </a:cubicBezTo>
                  <a:cubicBezTo>
                    <a:pt x="176" y="84"/>
                    <a:pt x="176" y="100"/>
                    <a:pt x="166"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grpSp>
        <p:nvGrpSpPr>
          <p:cNvPr id="55" name="Group 54"/>
          <p:cNvGrpSpPr>
            <a:grpSpLocks noChangeAspect="1"/>
          </p:cNvGrpSpPr>
          <p:nvPr/>
        </p:nvGrpSpPr>
        <p:grpSpPr>
          <a:xfrm>
            <a:off x="4285161" y="3917179"/>
            <a:ext cx="350859" cy="481901"/>
            <a:chOff x="4513263" y="442913"/>
            <a:chExt cx="131763" cy="180975"/>
          </a:xfrm>
          <a:solidFill>
            <a:srgbClr val="E31B23"/>
          </a:solidFill>
        </p:grpSpPr>
        <p:sp>
          <p:nvSpPr>
            <p:cNvPr id="56" name="Freeform 258"/>
            <p:cNvSpPr>
              <a:spLocks noEditPoints="1"/>
            </p:cNvSpPr>
            <p:nvPr/>
          </p:nvSpPr>
          <p:spPr bwMode="auto">
            <a:xfrm>
              <a:off x="4513263" y="517525"/>
              <a:ext cx="131763" cy="106363"/>
            </a:xfrm>
            <a:custGeom>
              <a:avLst/>
              <a:gdLst>
                <a:gd name="T0" fmla="*/ 199 w 226"/>
                <a:gd name="T1" fmla="*/ 0 h 180"/>
                <a:gd name="T2" fmla="*/ 27 w 226"/>
                <a:gd name="T3" fmla="*/ 0 h 180"/>
                <a:gd name="T4" fmla="*/ 0 w 226"/>
                <a:gd name="T5" fmla="*/ 27 h 180"/>
                <a:gd name="T6" fmla="*/ 0 w 226"/>
                <a:gd name="T7" fmla="*/ 153 h 180"/>
                <a:gd name="T8" fmla="*/ 27 w 226"/>
                <a:gd name="T9" fmla="*/ 180 h 180"/>
                <a:gd name="T10" fmla="*/ 199 w 226"/>
                <a:gd name="T11" fmla="*/ 180 h 180"/>
                <a:gd name="T12" fmla="*/ 226 w 226"/>
                <a:gd name="T13" fmla="*/ 153 h 180"/>
                <a:gd name="T14" fmla="*/ 226 w 226"/>
                <a:gd name="T15" fmla="*/ 27 h 180"/>
                <a:gd name="T16" fmla="*/ 199 w 226"/>
                <a:gd name="T17" fmla="*/ 0 h 180"/>
                <a:gd name="T18" fmla="*/ 125 w 226"/>
                <a:gd name="T19" fmla="*/ 122 h 180"/>
                <a:gd name="T20" fmla="*/ 113 w 226"/>
                <a:gd name="T21" fmla="*/ 134 h 180"/>
                <a:gd name="T22" fmla="*/ 102 w 226"/>
                <a:gd name="T23" fmla="*/ 122 h 180"/>
                <a:gd name="T24" fmla="*/ 102 w 226"/>
                <a:gd name="T25" fmla="*/ 94 h 180"/>
                <a:gd name="T26" fmla="*/ 102 w 226"/>
                <a:gd name="T27" fmla="*/ 94 h 180"/>
                <a:gd name="T28" fmla="*/ 91 w 226"/>
                <a:gd name="T29" fmla="*/ 75 h 180"/>
                <a:gd name="T30" fmla="*/ 113 w 226"/>
                <a:gd name="T31" fmla="*/ 53 h 180"/>
                <a:gd name="T32" fmla="*/ 135 w 226"/>
                <a:gd name="T33" fmla="*/ 75 h 180"/>
                <a:gd name="T34" fmla="*/ 125 w 226"/>
                <a:gd name="T35"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180">
                  <a:moveTo>
                    <a:pt x="199" y="0"/>
                  </a:moveTo>
                  <a:cubicBezTo>
                    <a:pt x="27" y="0"/>
                    <a:pt x="27" y="0"/>
                    <a:pt x="27" y="0"/>
                  </a:cubicBezTo>
                  <a:cubicBezTo>
                    <a:pt x="12" y="0"/>
                    <a:pt x="0" y="12"/>
                    <a:pt x="0" y="27"/>
                  </a:cubicBezTo>
                  <a:cubicBezTo>
                    <a:pt x="0" y="153"/>
                    <a:pt x="0" y="153"/>
                    <a:pt x="0" y="153"/>
                  </a:cubicBezTo>
                  <a:cubicBezTo>
                    <a:pt x="0" y="168"/>
                    <a:pt x="12" y="180"/>
                    <a:pt x="27" y="180"/>
                  </a:cubicBezTo>
                  <a:cubicBezTo>
                    <a:pt x="199" y="180"/>
                    <a:pt x="199" y="180"/>
                    <a:pt x="199" y="180"/>
                  </a:cubicBezTo>
                  <a:cubicBezTo>
                    <a:pt x="214" y="180"/>
                    <a:pt x="226" y="168"/>
                    <a:pt x="226" y="153"/>
                  </a:cubicBezTo>
                  <a:cubicBezTo>
                    <a:pt x="226" y="27"/>
                    <a:pt x="226" y="27"/>
                    <a:pt x="226" y="27"/>
                  </a:cubicBezTo>
                  <a:cubicBezTo>
                    <a:pt x="226" y="12"/>
                    <a:pt x="214" y="0"/>
                    <a:pt x="199" y="0"/>
                  </a:cubicBezTo>
                  <a:close/>
                  <a:moveTo>
                    <a:pt x="125" y="122"/>
                  </a:moveTo>
                  <a:cubicBezTo>
                    <a:pt x="125" y="129"/>
                    <a:pt x="120" y="134"/>
                    <a:pt x="113" y="134"/>
                  </a:cubicBezTo>
                  <a:cubicBezTo>
                    <a:pt x="107" y="134"/>
                    <a:pt x="102" y="129"/>
                    <a:pt x="102" y="122"/>
                  </a:cubicBezTo>
                  <a:cubicBezTo>
                    <a:pt x="102" y="94"/>
                    <a:pt x="102" y="94"/>
                    <a:pt x="102" y="94"/>
                  </a:cubicBezTo>
                  <a:cubicBezTo>
                    <a:pt x="102" y="94"/>
                    <a:pt x="102" y="94"/>
                    <a:pt x="102" y="94"/>
                  </a:cubicBezTo>
                  <a:cubicBezTo>
                    <a:pt x="95" y="90"/>
                    <a:pt x="91" y="83"/>
                    <a:pt x="91" y="75"/>
                  </a:cubicBezTo>
                  <a:cubicBezTo>
                    <a:pt x="91" y="63"/>
                    <a:pt x="101" y="53"/>
                    <a:pt x="113" y="53"/>
                  </a:cubicBezTo>
                  <a:cubicBezTo>
                    <a:pt x="125" y="53"/>
                    <a:pt x="135" y="63"/>
                    <a:pt x="135" y="75"/>
                  </a:cubicBezTo>
                  <a:cubicBezTo>
                    <a:pt x="135" y="83"/>
                    <a:pt x="131" y="90"/>
                    <a:pt x="125" y="9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57" name="Freeform 259"/>
            <p:cNvSpPr>
              <a:spLocks/>
            </p:cNvSpPr>
            <p:nvPr/>
          </p:nvSpPr>
          <p:spPr bwMode="auto">
            <a:xfrm>
              <a:off x="4533900" y="442913"/>
              <a:ext cx="92075" cy="60325"/>
            </a:xfrm>
            <a:custGeom>
              <a:avLst/>
              <a:gdLst>
                <a:gd name="T0" fmla="*/ 157 w 157"/>
                <a:gd name="T1" fmla="*/ 78 h 101"/>
                <a:gd name="T2" fmla="*/ 78 w 157"/>
                <a:gd name="T3" fmla="*/ 0 h 101"/>
                <a:gd name="T4" fmla="*/ 0 w 157"/>
                <a:gd name="T5" fmla="*/ 78 h 101"/>
                <a:gd name="T6" fmla="*/ 0 w 157"/>
                <a:gd name="T7" fmla="*/ 101 h 101"/>
                <a:gd name="T8" fmla="*/ 32 w 157"/>
                <a:gd name="T9" fmla="*/ 101 h 101"/>
                <a:gd name="T10" fmla="*/ 32 w 157"/>
                <a:gd name="T11" fmla="*/ 78 h 101"/>
                <a:gd name="T12" fmla="*/ 78 w 157"/>
                <a:gd name="T13" fmla="*/ 32 h 101"/>
                <a:gd name="T14" fmla="*/ 124 w 157"/>
                <a:gd name="T15" fmla="*/ 78 h 101"/>
                <a:gd name="T16" fmla="*/ 124 w 157"/>
                <a:gd name="T17" fmla="*/ 101 h 101"/>
                <a:gd name="T18" fmla="*/ 157 w 157"/>
                <a:gd name="T19" fmla="*/ 101 h 101"/>
                <a:gd name="T20" fmla="*/ 157 w 157"/>
                <a:gd name="T21" fmla="*/ 7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01">
                  <a:moveTo>
                    <a:pt x="157" y="78"/>
                  </a:moveTo>
                  <a:cubicBezTo>
                    <a:pt x="157" y="35"/>
                    <a:pt x="122" y="0"/>
                    <a:pt x="78" y="0"/>
                  </a:cubicBezTo>
                  <a:cubicBezTo>
                    <a:pt x="35" y="0"/>
                    <a:pt x="0" y="35"/>
                    <a:pt x="0" y="78"/>
                  </a:cubicBezTo>
                  <a:cubicBezTo>
                    <a:pt x="0" y="101"/>
                    <a:pt x="0" y="101"/>
                    <a:pt x="0" y="101"/>
                  </a:cubicBezTo>
                  <a:cubicBezTo>
                    <a:pt x="32" y="101"/>
                    <a:pt x="32" y="101"/>
                    <a:pt x="32" y="101"/>
                  </a:cubicBezTo>
                  <a:cubicBezTo>
                    <a:pt x="32" y="78"/>
                    <a:pt x="32" y="78"/>
                    <a:pt x="32" y="78"/>
                  </a:cubicBezTo>
                  <a:cubicBezTo>
                    <a:pt x="32" y="53"/>
                    <a:pt x="53" y="32"/>
                    <a:pt x="78" y="32"/>
                  </a:cubicBezTo>
                  <a:cubicBezTo>
                    <a:pt x="104" y="32"/>
                    <a:pt x="124" y="53"/>
                    <a:pt x="124" y="78"/>
                  </a:cubicBezTo>
                  <a:cubicBezTo>
                    <a:pt x="124" y="101"/>
                    <a:pt x="124" y="101"/>
                    <a:pt x="124" y="101"/>
                  </a:cubicBezTo>
                  <a:cubicBezTo>
                    <a:pt x="157" y="101"/>
                    <a:pt x="157" y="101"/>
                    <a:pt x="157" y="101"/>
                  </a:cubicBezTo>
                  <a:lnTo>
                    <a:pt x="157" y="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sp>
        <p:nvSpPr>
          <p:cNvPr id="58" name="TextBox 57"/>
          <p:cNvSpPr txBox="1"/>
          <p:nvPr/>
        </p:nvSpPr>
        <p:spPr>
          <a:xfrm>
            <a:off x="3793166" y="4399080"/>
            <a:ext cx="1375393" cy="246221"/>
          </a:xfrm>
          <a:prstGeom prst="rect">
            <a:avLst/>
          </a:prstGeom>
          <a:noFill/>
        </p:spPr>
        <p:txBody>
          <a:bodyPr wrap="square" rtlCol="0">
            <a:spAutoFit/>
          </a:bodyPr>
          <a:lstStyle/>
          <a:p>
            <a:r>
              <a:rPr lang="en-US" sz="1000" dirty="0" smtClean="0">
                <a:solidFill>
                  <a:srgbClr val="FF0000"/>
                </a:solidFill>
              </a:rPr>
              <a:t>Secure Connection</a:t>
            </a:r>
            <a:endParaRPr lang="en-US" sz="1000" dirty="0">
              <a:solidFill>
                <a:srgbClr val="FF0000"/>
              </a:solidFill>
            </a:endParaRPr>
          </a:p>
        </p:txBody>
      </p:sp>
      <p:cxnSp>
        <p:nvCxnSpPr>
          <p:cNvPr id="60" name="Straight Arrow Connector 59"/>
          <p:cNvCxnSpPr/>
          <p:nvPr/>
        </p:nvCxnSpPr>
        <p:spPr>
          <a:xfrm>
            <a:off x="6141540" y="3856904"/>
            <a:ext cx="11265" cy="514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183582" y="3939828"/>
            <a:ext cx="2625793" cy="246221"/>
          </a:xfrm>
          <a:prstGeom prst="rect">
            <a:avLst/>
          </a:prstGeom>
          <a:noFill/>
        </p:spPr>
        <p:txBody>
          <a:bodyPr wrap="square" rtlCol="0">
            <a:spAutoFit/>
          </a:bodyPr>
          <a:lstStyle/>
          <a:p>
            <a:r>
              <a:rPr lang="en-US" sz="1000" dirty="0" smtClean="0">
                <a:solidFill>
                  <a:srgbClr val="FF0000"/>
                </a:solidFill>
              </a:rPr>
              <a:t>Decrypt the key using my private key.</a:t>
            </a:r>
            <a:endParaRPr lang="en-US" sz="1000" dirty="0">
              <a:solidFill>
                <a:srgbClr val="FF0000"/>
              </a:solidFill>
            </a:endParaRPr>
          </a:p>
        </p:txBody>
      </p:sp>
    </p:spTree>
    <p:extLst>
      <p:ext uri="{BB962C8B-B14F-4D97-AF65-F5344CB8AC3E}">
        <p14:creationId xmlns:p14="http://schemas.microsoft.com/office/powerpoint/2010/main" val="48638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Signature</a:t>
            </a:r>
            <a:endParaRPr lang="en-US" sz="2800" dirty="0"/>
          </a:p>
        </p:txBody>
      </p:sp>
      <p:sp>
        <p:nvSpPr>
          <p:cNvPr id="11" name="Rectangle 7"/>
          <p:cNvSpPr>
            <a:spLocks noGrp="1" noChangeArrowheads="1"/>
          </p:cNvSpPr>
          <p:nvPr>
            <p:ph idx="1"/>
          </p:nvPr>
        </p:nvSpPr>
        <p:spPr>
          <a:xfrm>
            <a:off x="285750" y="904977"/>
            <a:ext cx="7772400" cy="3694855"/>
          </a:xfrm>
        </p:spPr>
        <p:txBody>
          <a:bodyPr>
            <a:normAutofit fontScale="92500" lnSpcReduction="20000"/>
          </a:bodyPr>
          <a:lstStyle/>
          <a:p>
            <a:pPr marL="285750" indent="-285750">
              <a:buFont typeface="Arial" panose="020B0604020202020204" pitchFamily="34" charset="0"/>
              <a:buChar char="•"/>
            </a:pPr>
            <a:r>
              <a:rPr lang="en-US" dirty="0" smtClean="0">
                <a:solidFill>
                  <a:schemeClr val="accent4">
                    <a:lumMod val="75000"/>
                  </a:schemeClr>
                </a:solidFill>
              </a:rPr>
              <a:t>A mechanism for verifying the issuer of a document, request or some data</a:t>
            </a:r>
          </a:p>
          <a:p>
            <a:pPr marL="285750" indent="-285750">
              <a:buFont typeface="Arial" panose="020B0604020202020204" pitchFamily="34" charset="0"/>
              <a:buChar char="•"/>
            </a:pPr>
            <a:r>
              <a:rPr lang="en-US" dirty="0" smtClean="0">
                <a:solidFill>
                  <a:schemeClr val="accent4">
                    <a:lumMod val="75000"/>
                  </a:schemeClr>
                </a:solidFill>
              </a:rPr>
              <a:t>The private key is used for signing a document and the public key is used for verifying </a:t>
            </a:r>
            <a:r>
              <a:rPr lang="en-US" dirty="0" smtClean="0">
                <a:solidFill>
                  <a:schemeClr val="accent4">
                    <a:lumMod val="75000"/>
                  </a:schemeClr>
                </a:solidFill>
              </a:rPr>
              <a:t>it.</a:t>
            </a:r>
            <a:endParaRPr lang="en-US" dirty="0" smtClean="0">
              <a:solidFill>
                <a:schemeClr val="accent4">
                  <a:lumMod val="75000"/>
                </a:schemeClr>
              </a:solidFill>
            </a:endParaRPr>
          </a:p>
          <a:p>
            <a:pPr marL="285750" indent="-285750">
              <a:buFont typeface="Arial" panose="020B0604020202020204" pitchFamily="34" charset="0"/>
              <a:buChar char="•"/>
            </a:pPr>
            <a:r>
              <a:rPr lang="en-US" dirty="0" smtClean="0">
                <a:solidFill>
                  <a:schemeClr val="accent4">
                    <a:lumMod val="75000"/>
                  </a:schemeClr>
                </a:solidFill>
              </a:rPr>
              <a:t>The signature is unique for each different data object – each different file or </a:t>
            </a:r>
            <a:r>
              <a:rPr lang="en-US" dirty="0" smtClean="0">
                <a:solidFill>
                  <a:schemeClr val="accent4">
                    <a:lumMod val="75000"/>
                  </a:schemeClr>
                </a:solidFill>
              </a:rPr>
              <a:t>request.</a:t>
            </a:r>
            <a:endParaRPr lang="en-US" dirty="0" smtClean="0">
              <a:solidFill>
                <a:schemeClr val="accent4">
                  <a:lumMod val="75000"/>
                </a:schemeClr>
              </a:solidFill>
            </a:endParaRPr>
          </a:p>
          <a:p>
            <a:pPr marL="285750" indent="-285750">
              <a:buFont typeface="Arial" panose="020B0604020202020204" pitchFamily="34" charset="0"/>
              <a:buChar char="•"/>
            </a:pPr>
            <a:r>
              <a:rPr lang="en-US" dirty="0" smtClean="0">
                <a:solidFill>
                  <a:schemeClr val="accent4">
                    <a:lumMod val="75000"/>
                  </a:schemeClr>
                </a:solidFill>
              </a:rPr>
              <a:t>A so called Message digest is generated from the data and this message digest is encrypted using the private key.</a:t>
            </a:r>
          </a:p>
          <a:p>
            <a:pPr marL="285750" indent="-285750">
              <a:buFont typeface="Arial" panose="020B0604020202020204" pitchFamily="34" charset="0"/>
              <a:buChar char="•"/>
            </a:pPr>
            <a:r>
              <a:rPr lang="en-US" dirty="0" smtClean="0">
                <a:solidFill>
                  <a:schemeClr val="accent4">
                    <a:lumMod val="75000"/>
                  </a:schemeClr>
                </a:solidFill>
              </a:rPr>
              <a:t>This encrypted content is the signature.</a:t>
            </a:r>
          </a:p>
          <a:p>
            <a:pPr marL="285750" indent="-285750">
              <a:buFont typeface="Arial" panose="020B0604020202020204" pitchFamily="34" charset="0"/>
              <a:buChar char="•"/>
            </a:pPr>
            <a:r>
              <a:rPr lang="en-US" dirty="0" smtClean="0">
                <a:solidFill>
                  <a:schemeClr val="accent4">
                    <a:lumMod val="75000"/>
                  </a:schemeClr>
                </a:solidFill>
              </a:rPr>
              <a:t>In order to verify the signature, the signature is being decrypted using the public key.</a:t>
            </a:r>
          </a:p>
          <a:p>
            <a:pPr marL="285750" indent="-285750">
              <a:buFont typeface="Arial" panose="020B0604020202020204" pitchFamily="34" charset="0"/>
              <a:buChar char="•"/>
            </a:pPr>
            <a:r>
              <a:rPr lang="en-US" dirty="0" smtClean="0">
                <a:solidFill>
                  <a:schemeClr val="accent4">
                    <a:lumMod val="75000"/>
                  </a:schemeClr>
                </a:solidFill>
              </a:rPr>
              <a:t>A message digest is created from the document.</a:t>
            </a:r>
          </a:p>
          <a:p>
            <a:pPr marL="285750" indent="-285750">
              <a:buFont typeface="Arial" panose="020B0604020202020204" pitchFamily="34" charset="0"/>
              <a:buChar char="•"/>
            </a:pPr>
            <a:r>
              <a:rPr lang="en-US" dirty="0" smtClean="0">
                <a:solidFill>
                  <a:schemeClr val="accent4">
                    <a:lumMod val="75000"/>
                  </a:schemeClr>
                </a:solidFill>
              </a:rPr>
              <a:t>If the generated message digest matches the decrypted content – the signature is validated.</a:t>
            </a:r>
          </a:p>
          <a:p>
            <a:pPr marL="285750" indent="-285750">
              <a:buFont typeface="Arial" panose="020B0604020202020204" pitchFamily="34" charset="0"/>
              <a:buChar char="•"/>
            </a:pPr>
            <a:endParaRPr lang="en-US" dirty="0">
              <a:solidFill>
                <a:schemeClr val="accent4">
                  <a:lumMod val="75000"/>
                </a:schemeClr>
              </a:solidFill>
            </a:endParaRPr>
          </a:p>
          <a:p>
            <a:endParaRPr lang="en-US" sz="2400" dirty="0">
              <a:solidFill>
                <a:schemeClr val="accent4">
                  <a:lumMod val="75000"/>
                </a:schemeClr>
              </a:solidFill>
            </a:endParaRPr>
          </a:p>
          <a:p>
            <a:pPr marL="0" indent="0">
              <a:buNone/>
            </a:pPr>
            <a:endParaRPr lang="en-US" dirty="0" smtClean="0"/>
          </a:p>
          <a:p>
            <a:pPr marL="457200" lvl="1" indent="0">
              <a:buNone/>
            </a:pPr>
            <a:endParaRPr lang="en-US" dirty="0" smtClean="0"/>
          </a:p>
          <a:p>
            <a:pPr marL="457200" lvl="1"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744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7502"/>
            <a:ext cx="6584996" cy="478952"/>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Signature</a:t>
            </a:r>
            <a:endParaRPr lang="en-US" sz="28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
        <p:nvSpPr>
          <p:cNvPr id="2" name="TextBox 1"/>
          <p:cNvSpPr txBox="1"/>
          <p:nvPr/>
        </p:nvSpPr>
        <p:spPr>
          <a:xfrm>
            <a:off x="232413" y="467662"/>
            <a:ext cx="1157689" cy="400110"/>
          </a:xfrm>
          <a:prstGeom prst="rect">
            <a:avLst/>
          </a:prstGeom>
          <a:noFill/>
        </p:spPr>
        <p:txBody>
          <a:bodyPr wrap="none" rtlCol="0">
            <a:spAutoFit/>
          </a:bodyPr>
          <a:lstStyle/>
          <a:p>
            <a:r>
              <a:rPr lang="en-US" sz="2000" dirty="0" smtClean="0">
                <a:solidFill>
                  <a:schemeClr val="accent4">
                    <a:lumMod val="60000"/>
                    <a:lumOff val="40000"/>
                  </a:schemeClr>
                </a:solidFill>
              </a:rPr>
              <a:t>Diagram</a:t>
            </a:r>
            <a:endParaRPr lang="en-US" sz="2000" dirty="0">
              <a:solidFill>
                <a:schemeClr val="accent4">
                  <a:lumMod val="60000"/>
                  <a:lumOff val="4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594" y="1000606"/>
            <a:ext cx="5180960" cy="3885720"/>
          </a:xfrm>
          <a:prstGeom prst="rect">
            <a:avLst/>
          </a:prstGeom>
        </p:spPr>
      </p:pic>
    </p:spTree>
    <p:extLst>
      <p:ext uri="{BB962C8B-B14F-4D97-AF65-F5344CB8AC3E}">
        <p14:creationId xmlns:p14="http://schemas.microsoft.com/office/powerpoint/2010/main" val="215338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7502"/>
            <a:ext cx="6584996" cy="478952"/>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Signature</a:t>
            </a:r>
            <a:endParaRPr lang="en-US" sz="28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
        <p:nvSpPr>
          <p:cNvPr id="2" name="TextBox 1"/>
          <p:cNvSpPr txBox="1"/>
          <p:nvPr/>
        </p:nvSpPr>
        <p:spPr>
          <a:xfrm>
            <a:off x="232413" y="467662"/>
            <a:ext cx="1800493" cy="400110"/>
          </a:xfrm>
          <a:prstGeom prst="rect">
            <a:avLst/>
          </a:prstGeom>
          <a:noFill/>
        </p:spPr>
        <p:txBody>
          <a:bodyPr wrap="none" rtlCol="0">
            <a:spAutoFit/>
          </a:bodyPr>
          <a:lstStyle/>
          <a:p>
            <a:r>
              <a:rPr lang="en-US" sz="2000" dirty="0" smtClean="0">
                <a:solidFill>
                  <a:schemeClr val="accent4">
                    <a:lumMod val="60000"/>
                    <a:lumOff val="40000"/>
                  </a:schemeClr>
                </a:solidFill>
              </a:rPr>
              <a:t>Use with Java</a:t>
            </a:r>
            <a:endParaRPr lang="en-US" sz="2000" dirty="0">
              <a:solidFill>
                <a:schemeClr val="accent4">
                  <a:lumMod val="60000"/>
                  <a:lumOff val="40000"/>
                </a:schemeClr>
              </a:solidFill>
            </a:endParaRPr>
          </a:p>
        </p:txBody>
      </p:sp>
      <p:sp>
        <p:nvSpPr>
          <p:cNvPr id="9" name="Rectangle 7"/>
          <p:cNvSpPr>
            <a:spLocks noGrp="1" noChangeArrowheads="1"/>
          </p:cNvSpPr>
          <p:nvPr>
            <p:ph idx="1"/>
          </p:nvPr>
        </p:nvSpPr>
        <p:spPr>
          <a:xfrm>
            <a:off x="285750" y="904977"/>
            <a:ext cx="7772400" cy="3694855"/>
          </a:xfrm>
        </p:spPr>
        <p:txBody>
          <a:bodyPr>
            <a:normAutofit lnSpcReduction="10000"/>
          </a:bodyPr>
          <a:lstStyle/>
          <a:p>
            <a:pPr marL="285750" indent="-285750">
              <a:buFont typeface="Arial" panose="020B0604020202020204" pitchFamily="34" charset="0"/>
              <a:buChar char="•"/>
            </a:pPr>
            <a:r>
              <a:rPr lang="en-US" dirty="0" smtClean="0">
                <a:solidFill>
                  <a:schemeClr val="accent4">
                    <a:lumMod val="75000"/>
                  </a:schemeClr>
                </a:solidFill>
              </a:rPr>
              <a:t>Have a look at the </a:t>
            </a:r>
            <a:r>
              <a:rPr lang="en-US" dirty="0">
                <a:solidFill>
                  <a:schemeClr val="accent4">
                    <a:lumMod val="75000"/>
                  </a:schemeClr>
                </a:solidFill>
              </a:rPr>
              <a:t>development guide: </a:t>
            </a:r>
            <a:r>
              <a:rPr lang="en-US" dirty="0">
                <a:solidFill>
                  <a:schemeClr val="accent4">
                    <a:lumMod val="75000"/>
                  </a:schemeClr>
                </a:solidFill>
                <a:hlinkClick r:id="rId3"/>
              </a:rPr>
              <a:t>https://</a:t>
            </a:r>
            <a:r>
              <a:rPr lang="en-US" dirty="0" smtClean="0">
                <a:solidFill>
                  <a:schemeClr val="accent4">
                    <a:lumMod val="75000"/>
                  </a:schemeClr>
                </a:solidFill>
                <a:hlinkClick r:id="rId3"/>
              </a:rPr>
              <a:t>docs.oracle.com/javase/tutorial/security/apisign/index.html</a:t>
            </a:r>
            <a:endParaRPr lang="en-US" dirty="0" smtClean="0">
              <a:solidFill>
                <a:schemeClr val="accent4">
                  <a:lumMod val="75000"/>
                </a:schemeClr>
              </a:solidFill>
            </a:endParaRPr>
          </a:p>
          <a:p>
            <a:pPr marL="285750" indent="-285750">
              <a:buFont typeface="Arial" panose="020B0604020202020204" pitchFamily="34" charset="0"/>
              <a:buChar char="•"/>
            </a:pPr>
            <a:r>
              <a:rPr lang="en-US" dirty="0" smtClean="0">
                <a:solidFill>
                  <a:schemeClr val="accent4">
                    <a:lumMod val="75000"/>
                  </a:schemeClr>
                </a:solidFill>
              </a:rPr>
              <a:t>Use </a:t>
            </a:r>
            <a:r>
              <a:rPr lang="en-US" dirty="0" err="1" smtClean="0">
                <a:solidFill>
                  <a:schemeClr val="accent4">
                    <a:lumMod val="75000"/>
                  </a:schemeClr>
                </a:solidFill>
              </a:rPr>
              <a:t>java.security.Signature</a:t>
            </a:r>
            <a:r>
              <a:rPr lang="en-US" dirty="0" smtClean="0">
                <a:solidFill>
                  <a:schemeClr val="accent4">
                    <a:lumMod val="75000"/>
                  </a:schemeClr>
                </a:solidFill>
              </a:rPr>
              <a:t>.</a:t>
            </a:r>
          </a:p>
          <a:p>
            <a:pPr marL="285750" indent="-285750">
              <a:buFont typeface="Arial" panose="020B0604020202020204" pitchFamily="34" charset="0"/>
              <a:buChar char="•"/>
            </a:pPr>
            <a:r>
              <a:rPr lang="en-US" dirty="0" smtClean="0">
                <a:solidFill>
                  <a:schemeClr val="accent4">
                    <a:lumMod val="75000"/>
                  </a:schemeClr>
                </a:solidFill>
              </a:rPr>
              <a:t>Generate keys pair using the asymmetric RSA algorithm.</a:t>
            </a:r>
          </a:p>
          <a:p>
            <a:pPr marL="285750" indent="-285750">
              <a:buFont typeface="Arial" panose="020B0604020202020204" pitchFamily="34" charset="0"/>
              <a:buChar char="•"/>
            </a:pPr>
            <a:r>
              <a:rPr lang="en-US" dirty="0" smtClean="0">
                <a:solidFill>
                  <a:schemeClr val="accent4">
                    <a:lumMod val="75000"/>
                  </a:schemeClr>
                </a:solidFill>
              </a:rPr>
              <a:t>Get instance of Signature and specify the signature algorithm – for example “MD5WithRSA</a:t>
            </a:r>
            <a:r>
              <a:rPr lang="en-US" dirty="0" smtClean="0">
                <a:solidFill>
                  <a:schemeClr val="accent4">
                    <a:lumMod val="75000"/>
                  </a:schemeClr>
                </a:solidFill>
              </a:rPr>
              <a:t>”. List of available algorithms can </a:t>
            </a:r>
            <a:r>
              <a:rPr lang="en-US" dirty="0">
                <a:solidFill>
                  <a:schemeClr val="accent4">
                    <a:lumMod val="75000"/>
                  </a:schemeClr>
                </a:solidFill>
              </a:rPr>
              <a:t>be found here: </a:t>
            </a:r>
            <a:r>
              <a:rPr lang="en-US" dirty="0">
                <a:solidFill>
                  <a:schemeClr val="accent4">
                    <a:lumMod val="75000"/>
                  </a:schemeClr>
                </a:solidFill>
                <a:hlinkClick r:id="rId4"/>
              </a:rPr>
              <a:t>http://docs.oracle.com/javase/7/docs/technotes/guides/security/StandardNames.html#Signature</a:t>
            </a:r>
            <a:endParaRPr lang="en-US" dirty="0" smtClean="0">
              <a:solidFill>
                <a:schemeClr val="accent4">
                  <a:lumMod val="75000"/>
                </a:schemeClr>
              </a:solidFill>
            </a:endParaRPr>
          </a:p>
          <a:p>
            <a:pPr marL="285750" indent="-285750">
              <a:buFont typeface="Arial" panose="020B0604020202020204" pitchFamily="34" charset="0"/>
              <a:buChar char="•"/>
            </a:pPr>
            <a:r>
              <a:rPr lang="en-US" dirty="0" smtClean="0">
                <a:solidFill>
                  <a:schemeClr val="accent4">
                    <a:lumMod val="75000"/>
                  </a:schemeClr>
                </a:solidFill>
              </a:rPr>
              <a:t>Add the data to the Signature object with update().</a:t>
            </a:r>
          </a:p>
          <a:p>
            <a:pPr marL="285750" indent="-285750">
              <a:buFont typeface="Arial" panose="020B0604020202020204" pitchFamily="34" charset="0"/>
              <a:buChar char="•"/>
            </a:pPr>
            <a:r>
              <a:rPr lang="en-US" dirty="0" smtClean="0">
                <a:solidFill>
                  <a:schemeClr val="accent4">
                    <a:lumMod val="75000"/>
                  </a:schemeClr>
                </a:solidFill>
              </a:rPr>
              <a:t>Initialize signing or verifying with </a:t>
            </a:r>
            <a:r>
              <a:rPr lang="en-US" dirty="0" err="1" smtClean="0">
                <a:solidFill>
                  <a:schemeClr val="accent4">
                    <a:lumMod val="75000"/>
                  </a:schemeClr>
                </a:solidFill>
              </a:rPr>
              <a:t>initSign</a:t>
            </a:r>
            <a:r>
              <a:rPr lang="en-US" dirty="0" smtClean="0">
                <a:solidFill>
                  <a:schemeClr val="accent4">
                    <a:lumMod val="75000"/>
                  </a:schemeClr>
                </a:solidFill>
              </a:rPr>
              <a:t>() and </a:t>
            </a:r>
            <a:r>
              <a:rPr lang="en-US" dirty="0" err="1" smtClean="0">
                <a:solidFill>
                  <a:schemeClr val="accent4">
                    <a:lumMod val="75000"/>
                  </a:schemeClr>
                </a:solidFill>
              </a:rPr>
              <a:t>initiVerify</a:t>
            </a:r>
            <a:r>
              <a:rPr lang="en-US" dirty="0" smtClean="0">
                <a:solidFill>
                  <a:schemeClr val="accent4">
                    <a:lumMod val="75000"/>
                  </a:schemeClr>
                </a:solidFill>
              </a:rPr>
              <a:t>()</a:t>
            </a:r>
          </a:p>
          <a:p>
            <a:pPr marL="285750" indent="-285750">
              <a:buFont typeface="Arial" panose="020B0604020202020204" pitchFamily="34" charset="0"/>
              <a:buChar char="•"/>
            </a:pPr>
            <a:r>
              <a:rPr lang="en-US" dirty="0" smtClean="0">
                <a:solidFill>
                  <a:schemeClr val="accent4">
                    <a:lumMod val="75000"/>
                  </a:schemeClr>
                </a:solidFill>
              </a:rPr>
              <a:t>Perform the needed action with sign() or verify().</a:t>
            </a:r>
          </a:p>
          <a:p>
            <a:pPr marL="285750" indent="-285750">
              <a:buFont typeface="Arial" panose="020B0604020202020204" pitchFamily="34" charset="0"/>
              <a:buChar char="•"/>
            </a:pPr>
            <a:endParaRPr lang="en-US" dirty="0">
              <a:solidFill>
                <a:schemeClr val="accent4">
                  <a:lumMod val="75000"/>
                </a:schemeClr>
              </a:solidFill>
            </a:endParaRPr>
          </a:p>
          <a:p>
            <a:endParaRPr lang="en-US" sz="2400" dirty="0">
              <a:solidFill>
                <a:schemeClr val="accent4">
                  <a:lumMod val="75000"/>
                </a:schemeClr>
              </a:solidFill>
            </a:endParaRPr>
          </a:p>
          <a:p>
            <a:pPr marL="0" indent="0">
              <a:buNone/>
            </a:pPr>
            <a:endParaRPr lang="en-US" dirty="0" smtClean="0"/>
          </a:p>
          <a:p>
            <a:pPr marL="457200" lvl="1" indent="0">
              <a:buNone/>
            </a:pPr>
            <a:endParaRPr lang="en-US" dirty="0" smtClean="0"/>
          </a:p>
          <a:p>
            <a:pPr marL="457200" lvl="1" indent="0">
              <a:buNone/>
            </a:pPr>
            <a:endParaRPr lang="en-US" dirty="0" smtClean="0"/>
          </a:p>
        </p:txBody>
      </p:sp>
    </p:spTree>
    <p:extLst>
      <p:ext uri="{BB962C8B-B14F-4D97-AF65-F5344CB8AC3E}">
        <p14:creationId xmlns:p14="http://schemas.microsoft.com/office/powerpoint/2010/main" val="245141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Hash</a:t>
            </a:r>
            <a:endParaRPr lang="en-US" sz="2800" dirty="0"/>
          </a:p>
        </p:txBody>
      </p:sp>
      <p:sp>
        <p:nvSpPr>
          <p:cNvPr id="11" name="Rectangle 7"/>
          <p:cNvSpPr>
            <a:spLocks noGrp="1" noChangeArrowheads="1"/>
          </p:cNvSpPr>
          <p:nvPr>
            <p:ph idx="1"/>
          </p:nvPr>
        </p:nvSpPr>
        <p:spPr>
          <a:xfrm>
            <a:off x="285750" y="904977"/>
            <a:ext cx="7772400" cy="3694855"/>
          </a:xfrm>
        </p:spPr>
        <p:txBody>
          <a:bodyPr>
            <a:normAutofit/>
          </a:bodyPr>
          <a:lstStyle/>
          <a:p>
            <a:pPr marL="285750" indent="-285750">
              <a:buFont typeface="Arial" panose="020B0604020202020204" pitchFamily="34" charset="0"/>
              <a:buChar char="•"/>
            </a:pPr>
            <a:r>
              <a:rPr lang="en-US" dirty="0" smtClean="0">
                <a:solidFill>
                  <a:schemeClr val="accent4">
                    <a:lumMod val="75000"/>
                  </a:schemeClr>
                </a:solidFill>
              </a:rPr>
              <a:t>Data prepared out of a one-way encryption algorithm – meaning the data can no longer be decrypted.</a:t>
            </a:r>
          </a:p>
          <a:p>
            <a:pPr marL="285750" indent="-285750">
              <a:buFont typeface="Arial" panose="020B0604020202020204" pitchFamily="34" charset="0"/>
              <a:buChar char="•"/>
            </a:pPr>
            <a:r>
              <a:rPr lang="en-US" dirty="0" smtClean="0">
                <a:solidFill>
                  <a:schemeClr val="accent4">
                    <a:lumMod val="75000"/>
                  </a:schemeClr>
                </a:solidFill>
              </a:rPr>
              <a:t>This is how message digest is created, this is how the most sensitive data should be stored.</a:t>
            </a:r>
          </a:p>
          <a:p>
            <a:pPr marL="285750" indent="-285750">
              <a:buFont typeface="Arial" panose="020B0604020202020204" pitchFamily="34" charset="0"/>
              <a:buChar char="•"/>
            </a:pPr>
            <a:r>
              <a:rPr lang="en-US" dirty="0" smtClean="0">
                <a:solidFill>
                  <a:schemeClr val="accent4">
                    <a:lumMod val="75000"/>
                  </a:schemeClr>
                </a:solidFill>
              </a:rPr>
              <a:t>The verification should not be performed by decrypting but by validating a generated hash against a saved hash – that way the true form of the original text cannot be stolen.</a:t>
            </a:r>
          </a:p>
          <a:p>
            <a:pPr marL="285750" indent="-285750">
              <a:buFont typeface="Arial" panose="020B0604020202020204" pitchFamily="34" charset="0"/>
              <a:buChar char="•"/>
            </a:pPr>
            <a:r>
              <a:rPr lang="en-US" dirty="0" smtClean="0">
                <a:solidFill>
                  <a:schemeClr val="accent4">
                    <a:lumMod val="75000"/>
                  </a:schemeClr>
                </a:solidFill>
              </a:rPr>
              <a:t>Or can it? – Rainbow tables. Check already created hashes against a table with precompiled hashes using the same algorithm.</a:t>
            </a:r>
          </a:p>
          <a:p>
            <a:pPr marL="285750" indent="-285750">
              <a:buFont typeface="Arial" panose="020B0604020202020204" pitchFamily="34" charset="0"/>
              <a:buChar char="•"/>
            </a:pPr>
            <a:r>
              <a:rPr lang="en-US" dirty="0" smtClean="0">
                <a:solidFill>
                  <a:schemeClr val="accent4">
                    <a:lumMod val="75000"/>
                  </a:schemeClr>
                </a:solidFill>
              </a:rPr>
              <a:t>Hash algorithms – MD5, SHA-1, SHA-2.</a:t>
            </a:r>
          </a:p>
          <a:p>
            <a:pPr marL="285750" indent="-285750">
              <a:buFont typeface="Arial" panose="020B0604020202020204" pitchFamily="34" charset="0"/>
              <a:buChar char="•"/>
            </a:pPr>
            <a:r>
              <a:rPr lang="en-US" dirty="0" smtClean="0">
                <a:solidFill>
                  <a:schemeClr val="accent4">
                    <a:lumMod val="75000"/>
                  </a:schemeClr>
                </a:solidFill>
              </a:rPr>
              <a:t>Use </a:t>
            </a:r>
            <a:r>
              <a:rPr lang="en-US" dirty="0" err="1" smtClean="0">
                <a:solidFill>
                  <a:schemeClr val="accent4">
                    <a:lumMod val="75000"/>
                  </a:schemeClr>
                </a:solidFill>
              </a:rPr>
              <a:t>java.security.MessageDigest</a:t>
            </a:r>
            <a:r>
              <a:rPr lang="en-US" dirty="0" smtClean="0">
                <a:solidFill>
                  <a:schemeClr val="accent4">
                    <a:lumMod val="75000"/>
                  </a:schemeClr>
                </a:solidFill>
              </a:rPr>
              <a:t> for preparing hashes.</a:t>
            </a:r>
          </a:p>
          <a:p>
            <a:pPr marL="285750" indent="-285750">
              <a:buFont typeface="Arial" panose="020B0604020202020204" pitchFamily="34" charset="0"/>
              <a:buChar char="•"/>
            </a:pPr>
            <a:endParaRPr lang="en-US" dirty="0" smtClean="0">
              <a:solidFill>
                <a:schemeClr val="accent4">
                  <a:lumMod val="75000"/>
                </a:schemeClr>
              </a:solidFill>
            </a:endParaRPr>
          </a:p>
          <a:p>
            <a:pPr marL="285750" indent="-285750">
              <a:buFont typeface="Arial" panose="020B0604020202020204" pitchFamily="34" charset="0"/>
              <a:buChar char="•"/>
            </a:pPr>
            <a:endParaRPr lang="en-US" dirty="0">
              <a:solidFill>
                <a:schemeClr val="accent4">
                  <a:lumMod val="75000"/>
                </a:schemeClr>
              </a:solidFill>
            </a:endParaRPr>
          </a:p>
          <a:p>
            <a:endParaRPr lang="en-US" sz="2400" dirty="0">
              <a:solidFill>
                <a:schemeClr val="accent4">
                  <a:lumMod val="75000"/>
                </a:schemeClr>
              </a:solidFill>
            </a:endParaRPr>
          </a:p>
          <a:p>
            <a:pPr marL="0" indent="0">
              <a:buNone/>
            </a:pPr>
            <a:endParaRPr lang="en-US" dirty="0" smtClean="0"/>
          </a:p>
          <a:p>
            <a:pPr marL="457200" lvl="1" indent="0">
              <a:buNone/>
            </a:pPr>
            <a:endParaRPr lang="en-US" dirty="0" smtClean="0"/>
          </a:p>
          <a:p>
            <a:pPr marL="457200" lvl="1"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203295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9"/>
          <p:cNvSpPr>
            <a:spLocks noGrp="1"/>
          </p:cNvSpPr>
          <p:nvPr>
            <p:ph type="ctrTitle"/>
          </p:nvPr>
        </p:nvSpPr>
        <p:spPr/>
        <p:txBody>
          <a:bodyPr/>
          <a:lstStyle/>
          <a:p>
            <a:r>
              <a:rPr lang="en-US" sz="3500" dirty="0" smtClean="0"/>
              <a:t>Questions?</a:t>
            </a:r>
            <a:endParaRPr lang="en-US" sz="3500" dirty="0"/>
          </a:p>
        </p:txBody>
      </p:sp>
      <p:sp>
        <p:nvSpPr>
          <p:cNvPr id="2" name="Footer Placeholder 1"/>
          <p:cNvSpPr>
            <a:spLocks noGrp="1"/>
          </p:cNvSpPr>
          <p:nvPr>
            <p:ph type="ftr" sz="quarter" idx="3"/>
          </p:nvPr>
        </p:nvSpPr>
        <p:spPr/>
        <p:txBody>
          <a:bodyPr/>
          <a:lstStyle/>
          <a:p>
            <a:pPr algn="r"/>
            <a:r>
              <a:rPr lang="en-US" smtClean="0"/>
              <a:t>© 2016 Axway  |  CONFIDENTIAL</a:t>
            </a:r>
            <a:endParaRPr lang="en-US" dirty="0"/>
          </a:p>
        </p:txBody>
      </p:sp>
    </p:spTree>
    <p:extLst>
      <p:ext uri="{BB962C8B-B14F-4D97-AF65-F5344CB8AC3E}">
        <p14:creationId xmlns:p14="http://schemas.microsoft.com/office/powerpoint/2010/main" val="197164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85000" lnSpcReduction="10000"/>
          </a:bodyPr>
          <a:lstStyle/>
          <a:p>
            <a:r>
              <a:rPr lang="en-US" dirty="0" smtClean="0"/>
              <a:t>Assignment: Custom encryption/decryption</a:t>
            </a:r>
            <a:endParaRPr lang="en-US" dirty="0"/>
          </a:p>
        </p:txBody>
      </p:sp>
      <p:sp>
        <p:nvSpPr>
          <p:cNvPr id="3" name="Content Placeholder 2"/>
          <p:cNvSpPr>
            <a:spLocks noGrp="1"/>
          </p:cNvSpPr>
          <p:nvPr>
            <p:ph sz="half" idx="2"/>
          </p:nvPr>
        </p:nvSpPr>
        <p:spPr>
          <a:xfrm>
            <a:off x="285751" y="1330524"/>
            <a:ext cx="8543204" cy="3364421"/>
          </a:xfrm>
        </p:spPr>
        <p:txBody>
          <a:bodyPr>
            <a:normAutofit fontScale="62500" lnSpcReduction="20000"/>
          </a:bodyPr>
          <a:lstStyle/>
          <a:p>
            <a:pPr marL="285750" indent="-285750">
              <a:buFont typeface="Arial" panose="020B0604020202020204" pitchFamily="34" charset="0"/>
              <a:buChar char="•"/>
            </a:pPr>
            <a:r>
              <a:rPr lang="en-US" sz="2100" dirty="0" smtClean="0"/>
              <a:t>By using the principles of symmetric and asymmetric encryption create a command line program that has 2 options – encrypt and decrypt:</a:t>
            </a:r>
          </a:p>
          <a:p>
            <a:pPr marL="285750" indent="-285750">
              <a:buFont typeface="Arial" panose="020B0604020202020204" pitchFamily="34" charset="0"/>
              <a:buChar char="•"/>
            </a:pPr>
            <a:r>
              <a:rPr lang="en-US" sz="2100" dirty="0" smtClean="0"/>
              <a:t>Encrypts a file by using symmetric encryption with a randomly generated key. Use a random generator.</a:t>
            </a:r>
          </a:p>
          <a:p>
            <a:pPr marL="285750" indent="-285750">
              <a:buFont typeface="Arial" panose="020B0604020202020204" pitchFamily="34" charset="0"/>
              <a:buChar char="•"/>
            </a:pPr>
            <a:r>
              <a:rPr lang="en-US" sz="2100" dirty="0" smtClean="0"/>
              <a:t>The name of the file should be configurable.</a:t>
            </a:r>
          </a:p>
          <a:p>
            <a:pPr marL="285750" indent="-285750">
              <a:buFont typeface="Arial" panose="020B0604020202020204" pitchFamily="34" charset="0"/>
              <a:buChar char="•"/>
            </a:pPr>
            <a:r>
              <a:rPr lang="en-US" sz="2100" dirty="0" smtClean="0"/>
              <a:t>The encryption key by itself should be protected and should be encrypted using asymmetric encryption. (Be careful which of the keys will be used for encryption and which for decryption). The generated keys can be stored on the file system.</a:t>
            </a:r>
          </a:p>
          <a:p>
            <a:pPr marL="285750" indent="-285750">
              <a:buFont typeface="Arial" panose="020B0604020202020204" pitchFamily="34" charset="0"/>
              <a:buChar char="•"/>
            </a:pPr>
            <a:r>
              <a:rPr lang="en-US" sz="2100" dirty="0" smtClean="0"/>
              <a:t>The output of the encrypt method should be the encrypted file and the encrypted key. </a:t>
            </a:r>
          </a:p>
          <a:p>
            <a:pPr marL="285750" indent="-285750">
              <a:buFont typeface="Arial" panose="020B0604020202020204" pitchFamily="34" charset="0"/>
              <a:buChar char="•"/>
            </a:pPr>
            <a:r>
              <a:rPr lang="en-US" sz="2100" dirty="0" smtClean="0"/>
              <a:t>Create a method that decrypts the file. The decrypted file should be saved on the file system.</a:t>
            </a:r>
          </a:p>
          <a:p>
            <a:pPr marL="285750" indent="-285750">
              <a:buFont typeface="Arial" panose="020B0604020202020204" pitchFamily="34" charset="0"/>
              <a:buChar char="•"/>
            </a:pPr>
            <a:r>
              <a:rPr lang="en-US" sz="2100" dirty="0" smtClean="0"/>
              <a:t>It should be possible to encrypt and decrypt files between different runs of the program – for example I can run it now and it should encrypt a file. I can then turn it off and run it again 2 hours later and attempt the decrypt. The program should also work with multiple files(I can now encrypt 5 files and later decrypt only  3 of them – figure out a way for storing associations between files and keys)</a:t>
            </a:r>
          </a:p>
          <a:p>
            <a:pPr marL="285750" indent="-285750">
              <a:buFont typeface="Arial" panose="020B0604020202020204" pitchFamily="34" charset="0"/>
              <a:buChar char="•"/>
            </a:pPr>
            <a:r>
              <a:rPr lang="en-US" sz="2100" dirty="0" smtClean="0"/>
              <a:t>BONUS: Try figuring out a way to programmatically verify if the decrypted file is successfully decrypted and is the same as the original file. (Hint: use hashes).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6" name="Title 5"/>
          <p:cNvSpPr>
            <a:spLocks noGrp="1"/>
          </p:cNvSpPr>
          <p:nvPr>
            <p:ph type="title"/>
          </p:nvPr>
        </p:nvSpPr>
        <p:spPr/>
        <p:txBody>
          <a:bodyPr/>
          <a:lstStyle/>
          <a:p>
            <a:r>
              <a:rPr lang="en-US" dirty="0" smtClean="0"/>
              <a:t>Homework</a:t>
            </a:r>
            <a:endParaRPr lang="en-US" dirty="0"/>
          </a:p>
        </p:txBody>
      </p:sp>
      <p:sp>
        <p:nvSpPr>
          <p:cNvPr id="7" name="Footer Placeholder 6"/>
          <p:cNvSpPr>
            <a:spLocks noGrp="1"/>
          </p:cNvSpPr>
          <p:nvPr>
            <p:ph type="ftr" sz="quarter" idx="10"/>
          </p:nvPr>
        </p:nvSpPr>
        <p:spPr/>
        <p:txBody>
          <a:bodyPr/>
          <a:lstStyle/>
          <a:p>
            <a:pPr algn="r"/>
            <a:r>
              <a:rPr lang="en-US" smtClean="0"/>
              <a:t>© 2016 Axway  |  CONFIDENTIAL</a:t>
            </a:r>
            <a:endParaRPr lang="en-US" dirty="0"/>
          </a:p>
        </p:txBody>
      </p:sp>
    </p:spTree>
    <p:extLst>
      <p:ext uri="{BB962C8B-B14F-4D97-AF65-F5344CB8AC3E}">
        <p14:creationId xmlns:p14="http://schemas.microsoft.com/office/powerpoint/2010/main" val="185417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85000" lnSpcReduction="10000"/>
          </a:bodyPr>
          <a:lstStyle/>
          <a:p>
            <a:r>
              <a:rPr lang="en-US" dirty="0" smtClean="0"/>
              <a:t>Assignment: Custom encryption/decryption</a:t>
            </a:r>
            <a:endParaRPr lang="en-US" dirty="0"/>
          </a:p>
        </p:txBody>
      </p:sp>
      <p:sp>
        <p:nvSpPr>
          <p:cNvPr id="3" name="Content Placeholder 2"/>
          <p:cNvSpPr>
            <a:spLocks noGrp="1"/>
          </p:cNvSpPr>
          <p:nvPr>
            <p:ph sz="half" idx="2"/>
          </p:nvPr>
        </p:nvSpPr>
        <p:spPr>
          <a:xfrm>
            <a:off x="285751" y="1330524"/>
            <a:ext cx="8543204" cy="583795"/>
          </a:xfrm>
        </p:spPr>
        <p:txBody>
          <a:bodyPr>
            <a:normAutofit/>
          </a:bodyPr>
          <a:lstStyle/>
          <a:p>
            <a:pPr marL="285750" indent="-285750">
              <a:buFont typeface="Arial" panose="020B0604020202020204" pitchFamily="34" charset="0"/>
              <a:buChar char="•"/>
            </a:pPr>
            <a:r>
              <a:rPr lang="en-US" sz="2100" dirty="0" smtClean="0"/>
              <a:t>Diagram of the algorithm below</a:t>
            </a:r>
            <a:endParaRPr lang="en-US" sz="2100"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6" name="Title 5"/>
          <p:cNvSpPr>
            <a:spLocks noGrp="1"/>
          </p:cNvSpPr>
          <p:nvPr>
            <p:ph type="title"/>
          </p:nvPr>
        </p:nvSpPr>
        <p:spPr/>
        <p:txBody>
          <a:bodyPr/>
          <a:lstStyle/>
          <a:p>
            <a:r>
              <a:rPr lang="en-US" dirty="0" smtClean="0"/>
              <a:t>Homework</a:t>
            </a:r>
            <a:endParaRPr lang="en-US" dirty="0"/>
          </a:p>
        </p:txBody>
      </p:sp>
      <p:sp>
        <p:nvSpPr>
          <p:cNvPr id="7" name="Footer Placeholder 6"/>
          <p:cNvSpPr>
            <a:spLocks noGrp="1"/>
          </p:cNvSpPr>
          <p:nvPr>
            <p:ph type="ftr" sz="quarter" idx="10"/>
          </p:nvPr>
        </p:nvSpPr>
        <p:spPr/>
        <p:txBody>
          <a:bodyPr/>
          <a:lstStyle/>
          <a:p>
            <a:pPr algn="r"/>
            <a:r>
              <a:rPr lang="en-US" smtClean="0"/>
              <a:t>© 2016 Axway  |  CONFIDENTIAL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582" y="1763016"/>
            <a:ext cx="2999387" cy="3125361"/>
          </a:xfrm>
          <a:prstGeom prst="rect">
            <a:avLst/>
          </a:prstGeom>
        </p:spPr>
      </p:pic>
    </p:spTree>
    <p:extLst>
      <p:ext uri="{BB962C8B-B14F-4D97-AF65-F5344CB8AC3E}">
        <p14:creationId xmlns:p14="http://schemas.microsoft.com/office/powerpoint/2010/main" val="15617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t>Thanks for your attention!</a:t>
            </a:r>
            <a:endParaRPr lang="en-US" sz="4000" dirty="0"/>
          </a:p>
        </p:txBody>
      </p:sp>
      <p:sp>
        <p:nvSpPr>
          <p:cNvPr id="2" name="Footer Placeholder 1"/>
          <p:cNvSpPr>
            <a:spLocks noGrp="1"/>
          </p:cNvSpPr>
          <p:nvPr>
            <p:ph type="ftr" sz="quarter" idx="3"/>
          </p:nvPr>
        </p:nvSpPr>
        <p:spPr/>
        <p:txBody>
          <a:bodyPr/>
          <a:lstStyle/>
          <a:p>
            <a:pPr algn="r"/>
            <a:r>
              <a:rPr lang="en-US" dirty="0" smtClean="0"/>
              <a:t>© 2016 Axway  |  CONFIDENTIAL</a:t>
            </a:r>
            <a:endParaRPr lang="en-US" dirty="0"/>
          </a:p>
        </p:txBody>
      </p:sp>
      <p:sp>
        <p:nvSpPr>
          <p:cNvPr id="4" name="Title 4"/>
          <p:cNvSpPr txBox="1">
            <a:spLocks/>
          </p:cNvSpPr>
          <p:nvPr/>
        </p:nvSpPr>
        <p:spPr>
          <a:xfrm>
            <a:off x="6736300" y="4210088"/>
            <a:ext cx="2690572" cy="539316"/>
          </a:xfrm>
          <a:prstGeom prst="rect">
            <a:avLst/>
          </a:prstGeom>
        </p:spPr>
        <p:txBody>
          <a:bodyPr vert="horz" lIns="0" tIns="45720" rIns="91440" bIns="45720" rtlCol="0" anchor="t">
            <a:noAutofit/>
          </a:bodyPr>
          <a:lstStyle>
            <a:lvl1pPr algn="l" defTabSz="685783" rtl="0" eaLnBrk="1" latinLnBrk="0" hangingPunct="1">
              <a:lnSpc>
                <a:spcPct val="100000"/>
              </a:lnSpc>
              <a:spcBef>
                <a:spcPct val="0"/>
              </a:spcBef>
              <a:buNone/>
              <a:defRPr sz="10000" b="1" i="0" kern="1200" baseline="0">
                <a:solidFill>
                  <a:schemeClr val="bg1"/>
                </a:solidFill>
                <a:latin typeface="+mj-lt"/>
                <a:ea typeface="Roboto"/>
                <a:cs typeface="Roboto"/>
              </a:defRPr>
            </a:lvl1pPr>
          </a:lstStyle>
          <a:p>
            <a:r>
              <a:rPr lang="en-US" sz="1500" dirty="0" smtClean="0"/>
              <a:t>Andrey Andreev</a:t>
            </a:r>
          </a:p>
          <a:p>
            <a:r>
              <a:rPr lang="en-US" sz="1500" dirty="0" smtClean="0"/>
              <a:t>aandreev@axway.com</a:t>
            </a:r>
            <a:endParaRPr lang="en-US" sz="1500" dirty="0"/>
          </a:p>
        </p:txBody>
      </p:sp>
    </p:spTree>
    <p:extLst>
      <p:ext uri="{BB962C8B-B14F-4D97-AF65-F5344CB8AC3E}">
        <p14:creationId xmlns:p14="http://schemas.microsoft.com/office/powerpoint/2010/main" val="112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in Java</a:t>
            </a:r>
            <a:endParaRPr lang="en-US" dirty="0"/>
          </a:p>
        </p:txBody>
      </p:sp>
      <p:sp>
        <p:nvSpPr>
          <p:cNvPr id="7" name="Text Placeholder 6"/>
          <p:cNvSpPr>
            <a:spLocks noGrp="1"/>
          </p:cNvSpPr>
          <p:nvPr>
            <p:ph type="body" sz="quarter" idx="13"/>
          </p:nvPr>
        </p:nvSpPr>
        <p:spPr/>
        <p:txBody>
          <a:bodyPr/>
          <a:lstStyle/>
          <a:p>
            <a:r>
              <a:rPr lang="en-US" smtClean="0"/>
              <a:t>Agenda for today</a:t>
            </a:r>
            <a:endParaRPr lang="en-US" dirty="0"/>
          </a:p>
        </p:txBody>
      </p:sp>
      <p:graphicFrame>
        <p:nvGraphicFramePr>
          <p:cNvPr id="3" name="Content Placeholder 2"/>
          <p:cNvGraphicFramePr>
            <a:graphicFrameLocks noGrp="1"/>
          </p:cNvGraphicFramePr>
          <p:nvPr>
            <p:ph type="tbl" sz="quarter" idx="14"/>
            <p:extLst>
              <p:ext uri="{D42A27DB-BD31-4B8C-83A1-F6EECF244321}">
                <p14:modId xmlns:p14="http://schemas.microsoft.com/office/powerpoint/2010/main" val="973467170"/>
              </p:ext>
            </p:extLst>
          </p:nvPr>
        </p:nvGraphicFramePr>
        <p:xfrm>
          <a:off x="2486025" y="1273175"/>
          <a:ext cx="6372656" cy="2231232"/>
        </p:xfrm>
        <a:graphic>
          <a:graphicData uri="http://schemas.openxmlformats.org/drawingml/2006/table">
            <a:tbl>
              <a:tblPr bandRow="1">
                <a:tableStyleId>{2D5ABB26-0587-4C30-8999-92F81FD0307C}</a:tableStyleId>
              </a:tblPr>
              <a:tblGrid>
                <a:gridCol w="6372656"/>
              </a:tblGrid>
              <a:tr h="371872">
                <a:tc>
                  <a:txBody>
                    <a:bodyPr/>
                    <a:lstStyle/>
                    <a:p>
                      <a:pPr algn="l"/>
                      <a:r>
                        <a:rPr lang="en-US" sz="1200" b="0" i="0" dirty="0" smtClean="0">
                          <a:solidFill>
                            <a:schemeClr val="tx1"/>
                          </a:solidFill>
                          <a:latin typeface="+mn-lt"/>
                        </a:rPr>
                        <a:t>What</a:t>
                      </a:r>
                      <a:r>
                        <a:rPr lang="en-US" sz="1200" b="0" i="0" baseline="0" dirty="0" smtClean="0">
                          <a:solidFill>
                            <a:schemeClr val="tx1"/>
                          </a:solidFill>
                          <a:latin typeface="+mn-lt"/>
                        </a:rPr>
                        <a:t> is encryption</a:t>
                      </a:r>
                      <a:endParaRPr lang="en-US" sz="1200" b="0" i="0" dirty="0">
                        <a:solidFill>
                          <a:schemeClr val="tx1"/>
                        </a:solidFill>
                        <a:latin typeface="Roboto Regular" charset="0"/>
                      </a:endParaRPr>
                    </a:p>
                  </a:txBody>
                  <a:tcPr marL="74440" marR="74440" marT="34290" marB="34290" anchor="ctr">
                    <a:lnL>
                      <a:noFill/>
                    </a:lnL>
                    <a:lnR>
                      <a:noFill/>
                    </a:lnR>
                    <a:lnT>
                      <a:noFill/>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algn="l"/>
                      <a:r>
                        <a:rPr lang="en-US" sz="1200" dirty="0" smtClean="0"/>
                        <a:t>Symmetric encryption</a:t>
                      </a:r>
                      <a:endParaRPr lang="en-US" sz="1200" b="0" i="0" dirty="0">
                        <a:solidFill>
                          <a:schemeClr val="tx1"/>
                        </a:solidFill>
                        <a:latin typeface="Roboto Regular" charset="0"/>
                      </a:endParaRP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algn="l"/>
                      <a:r>
                        <a:rPr lang="en-US" sz="1200" dirty="0" smtClean="0"/>
                        <a:t>Asymmetric encryption</a:t>
                      </a:r>
                      <a:endParaRPr lang="en-US" sz="1200" b="0" i="0" dirty="0">
                        <a:solidFill>
                          <a:schemeClr val="tx1"/>
                        </a:solidFill>
                        <a:latin typeface="Roboto Regular" charset="0"/>
                      </a:endParaRP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algn="l"/>
                      <a:r>
                        <a:rPr lang="en-US" sz="1200" dirty="0" smtClean="0"/>
                        <a:t>Certificates</a:t>
                      </a:r>
                      <a:endParaRPr lang="en-US" sz="1200" b="0" i="0" dirty="0">
                        <a:solidFill>
                          <a:schemeClr val="tx1"/>
                        </a:solidFill>
                        <a:latin typeface="Roboto Regular" charset="0"/>
                      </a:endParaRP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algn="l"/>
                      <a:r>
                        <a:rPr lang="en-US" sz="1200" dirty="0" smtClean="0"/>
                        <a:t>Signature</a:t>
                      </a:r>
                      <a:endParaRPr lang="en-US" sz="1200" b="0" i="0" dirty="0">
                        <a:solidFill>
                          <a:schemeClr val="tx1"/>
                        </a:solidFill>
                        <a:latin typeface="Roboto Regular" charset="0"/>
                      </a:endParaRP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algn="l"/>
                      <a:r>
                        <a:rPr lang="en-US" sz="1200" dirty="0" smtClean="0"/>
                        <a:t>Hash</a:t>
                      </a:r>
                      <a:endParaRPr lang="en-US" sz="1200" b="0" i="0" dirty="0">
                        <a:solidFill>
                          <a:schemeClr val="tx1"/>
                        </a:solidFill>
                        <a:latin typeface="Roboto Regular" charset="0"/>
                      </a:endParaRP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sp>
        <p:nvSpPr>
          <p:cNvPr id="4" name="Footer Placeholder 3"/>
          <p:cNvSpPr>
            <a:spLocks noGrp="1"/>
          </p:cNvSpPr>
          <p:nvPr>
            <p:ph type="ftr" sz="quarter" idx="3"/>
          </p:nvPr>
        </p:nvSpPr>
        <p:spPr/>
        <p:txBody>
          <a:bodyPr/>
          <a:lstStyle/>
          <a:p>
            <a:pPr algn="r"/>
            <a:r>
              <a:rPr lang="en-US" smtClean="0"/>
              <a:t>© 2016 Axway  |  CONFIDENTIAL</a:t>
            </a:r>
            <a:endParaRPr lang="en-US" dirty="0"/>
          </a:p>
        </p:txBody>
      </p:sp>
    </p:spTree>
    <p:extLst>
      <p:ext uri="{BB962C8B-B14F-4D97-AF65-F5344CB8AC3E}">
        <p14:creationId xmlns:p14="http://schemas.microsoft.com/office/powerpoint/2010/main" val="408769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What is encryption</a:t>
            </a:r>
            <a:endParaRPr lang="en-US" sz="2800" dirty="0"/>
          </a:p>
        </p:txBody>
      </p:sp>
      <p:sp>
        <p:nvSpPr>
          <p:cNvPr id="11" name="Rectangle 7"/>
          <p:cNvSpPr>
            <a:spLocks noGrp="1" noChangeArrowheads="1"/>
          </p:cNvSpPr>
          <p:nvPr>
            <p:ph idx="1"/>
          </p:nvPr>
        </p:nvSpPr>
        <p:spPr>
          <a:xfrm>
            <a:off x="285750" y="904978"/>
            <a:ext cx="7772400" cy="3394472"/>
          </a:xfrm>
        </p:spPr>
        <p:txBody>
          <a:bodyPr>
            <a:normAutofit lnSpcReduction="10000"/>
          </a:bodyPr>
          <a:lstStyle/>
          <a:p>
            <a:pPr marL="285750" indent="-285750">
              <a:buFont typeface="Arial" panose="020B0604020202020204" pitchFamily="34" charset="0"/>
              <a:buChar char="•"/>
            </a:pPr>
            <a:r>
              <a:rPr lang="en-US" sz="2400" dirty="0" smtClean="0">
                <a:solidFill>
                  <a:schemeClr val="accent4">
                    <a:lumMod val="75000"/>
                  </a:schemeClr>
                </a:solidFill>
              </a:rPr>
              <a:t>Conversion of data from one form to another.</a:t>
            </a:r>
          </a:p>
          <a:p>
            <a:pPr marL="285750" indent="-285750">
              <a:buFont typeface="Arial" panose="020B0604020202020204" pitchFamily="34" charset="0"/>
              <a:buChar char="•"/>
            </a:pPr>
            <a:r>
              <a:rPr lang="en-US" sz="2400" dirty="0" smtClean="0">
                <a:solidFill>
                  <a:schemeClr val="accent4">
                    <a:lumMod val="75000"/>
                  </a:schemeClr>
                </a:solidFill>
              </a:rPr>
              <a:t>The resulting data is not easily readable.</a:t>
            </a:r>
            <a:endParaRPr lang="en-US" sz="2400" dirty="0">
              <a:solidFill>
                <a:schemeClr val="accent4">
                  <a:lumMod val="75000"/>
                </a:schemeClr>
              </a:solidFill>
            </a:endParaRPr>
          </a:p>
          <a:p>
            <a:pPr marL="285750" indent="-285750">
              <a:buFont typeface="Arial" panose="020B0604020202020204" pitchFamily="34" charset="0"/>
              <a:buChar char="•"/>
            </a:pPr>
            <a:r>
              <a:rPr lang="en-US" sz="2400" dirty="0" smtClean="0">
                <a:solidFill>
                  <a:schemeClr val="accent4">
                    <a:lumMod val="75000"/>
                  </a:schemeClr>
                </a:solidFill>
              </a:rPr>
              <a:t>Only authorized authorities can read the file.</a:t>
            </a:r>
            <a:endParaRPr lang="en-US" sz="2400" dirty="0">
              <a:solidFill>
                <a:schemeClr val="accent4">
                  <a:lumMod val="75000"/>
                </a:schemeClr>
              </a:solidFill>
            </a:endParaRPr>
          </a:p>
          <a:p>
            <a:pPr marL="285750" indent="-285750">
              <a:buFont typeface="Arial" panose="020B0604020202020204" pitchFamily="34" charset="0"/>
              <a:buChar char="•"/>
            </a:pPr>
            <a:r>
              <a:rPr lang="en-US" sz="2400" dirty="0" smtClean="0">
                <a:solidFill>
                  <a:schemeClr val="accent4">
                    <a:lumMod val="75000"/>
                  </a:schemeClr>
                </a:solidFill>
              </a:rPr>
              <a:t>Used to protect confidential data.</a:t>
            </a:r>
            <a:endParaRPr lang="en-US" sz="2400" dirty="0">
              <a:solidFill>
                <a:schemeClr val="accent4">
                  <a:lumMod val="75000"/>
                </a:schemeClr>
              </a:solidFill>
            </a:endParaRPr>
          </a:p>
          <a:p>
            <a:pPr marL="285750" indent="-285750">
              <a:buFont typeface="Arial" panose="020B0604020202020204" pitchFamily="34" charset="0"/>
              <a:buChar char="•"/>
            </a:pPr>
            <a:r>
              <a:rPr lang="en-US" sz="2400" dirty="0" smtClean="0">
                <a:solidFill>
                  <a:schemeClr val="accent4">
                    <a:lumMod val="75000"/>
                  </a:schemeClr>
                </a:solidFill>
              </a:rPr>
              <a:t>Encryption/decryption is performed with the use of a key and an algorithm that defines how the key would be used.</a:t>
            </a:r>
          </a:p>
          <a:p>
            <a:pPr marL="285750" indent="-285750">
              <a:buFont typeface="Arial" panose="020B0604020202020204" pitchFamily="34" charset="0"/>
              <a:buChar char="•"/>
            </a:pPr>
            <a:r>
              <a:rPr lang="en-US" sz="2400" dirty="0" smtClean="0">
                <a:solidFill>
                  <a:schemeClr val="accent4">
                    <a:lumMod val="75000"/>
                  </a:schemeClr>
                </a:solidFill>
              </a:rPr>
              <a:t>2 types of encryption – symmetric and asymmetric.</a:t>
            </a:r>
            <a:endParaRPr lang="en-US" sz="2400" dirty="0">
              <a:solidFill>
                <a:schemeClr val="accent4">
                  <a:lumMod val="75000"/>
                </a:schemeClr>
              </a:solidFill>
            </a:endParaRPr>
          </a:p>
          <a:p>
            <a:pPr marL="0" indent="0">
              <a:buNone/>
            </a:pPr>
            <a:endParaRPr lang="en-US" dirty="0" smtClean="0"/>
          </a:p>
          <a:p>
            <a:pPr marL="457200" lvl="1" indent="0">
              <a:buNone/>
            </a:pPr>
            <a:endParaRPr lang="en-US" dirty="0" smtClean="0"/>
          </a:p>
          <a:p>
            <a:pPr marL="457200" lvl="1"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63749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Symmetric encryption</a:t>
            </a:r>
            <a:endParaRPr lang="en-US" sz="2800" dirty="0"/>
          </a:p>
        </p:txBody>
      </p:sp>
      <p:sp>
        <p:nvSpPr>
          <p:cNvPr id="11" name="Rectangle 7"/>
          <p:cNvSpPr>
            <a:spLocks noGrp="1" noChangeArrowheads="1"/>
          </p:cNvSpPr>
          <p:nvPr>
            <p:ph idx="1"/>
          </p:nvPr>
        </p:nvSpPr>
        <p:spPr>
          <a:xfrm>
            <a:off x="285750" y="904978"/>
            <a:ext cx="7772400" cy="3394472"/>
          </a:xfrm>
        </p:spPr>
        <p:txBody>
          <a:bodyPr>
            <a:normAutofit/>
          </a:bodyPr>
          <a:lstStyle/>
          <a:p>
            <a:pPr marL="285750" indent="-285750">
              <a:buFont typeface="Arial" panose="020B0604020202020204" pitchFamily="34" charset="0"/>
              <a:buChar char="•"/>
            </a:pPr>
            <a:r>
              <a:rPr lang="en-US" sz="2400" dirty="0" smtClean="0">
                <a:solidFill>
                  <a:schemeClr val="accent4">
                    <a:lumMod val="75000"/>
                  </a:schemeClr>
                </a:solidFill>
              </a:rPr>
              <a:t>One key is used both for encryption and decryption.</a:t>
            </a:r>
          </a:p>
          <a:p>
            <a:pPr marL="285750" indent="-285750">
              <a:buFont typeface="Arial" panose="020B0604020202020204" pitchFamily="34" charset="0"/>
              <a:buChar char="•"/>
            </a:pPr>
            <a:r>
              <a:rPr lang="en-US" sz="2400" dirty="0" smtClean="0">
                <a:solidFill>
                  <a:schemeClr val="accent4">
                    <a:lumMod val="75000"/>
                  </a:schemeClr>
                </a:solidFill>
              </a:rPr>
              <a:t>Weaker encryption – used for old systems or where a lower level of security is required.</a:t>
            </a:r>
            <a:endParaRPr lang="en-US" sz="2400" dirty="0">
              <a:solidFill>
                <a:schemeClr val="accent4">
                  <a:lumMod val="75000"/>
                </a:schemeClr>
              </a:solidFill>
            </a:endParaRPr>
          </a:p>
          <a:p>
            <a:endParaRPr lang="en-US" sz="2400" dirty="0">
              <a:solidFill>
                <a:schemeClr val="accent4">
                  <a:lumMod val="75000"/>
                </a:schemeClr>
              </a:solidFill>
            </a:endParaRPr>
          </a:p>
          <a:p>
            <a:pPr marL="0" indent="0">
              <a:buNone/>
            </a:pPr>
            <a:endParaRPr lang="en-US" dirty="0" smtClean="0"/>
          </a:p>
          <a:p>
            <a:pPr marL="457200" lvl="1" indent="0">
              <a:buNone/>
            </a:pPr>
            <a:endParaRPr lang="en-US" dirty="0" smtClean="0"/>
          </a:p>
          <a:p>
            <a:pPr marL="457200" lvl="1"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
        <p:nvSpPr>
          <p:cNvPr id="9" name="Freeform 36"/>
          <p:cNvSpPr>
            <a:spLocks noEditPoints="1"/>
          </p:cNvSpPr>
          <p:nvPr/>
        </p:nvSpPr>
        <p:spPr bwMode="auto">
          <a:xfrm>
            <a:off x="2103006" y="3442640"/>
            <a:ext cx="352662" cy="418524"/>
          </a:xfrm>
          <a:custGeom>
            <a:avLst/>
            <a:gdLst>
              <a:gd name="T0" fmla="*/ 176493 w 249"/>
              <a:gd name="T1" fmla="*/ 450682 h 293"/>
              <a:gd name="T2" fmla="*/ 758545 w 249"/>
              <a:gd name="T3" fmla="*/ 450682 h 293"/>
              <a:gd name="T4" fmla="*/ 758545 w 249"/>
              <a:gd name="T5" fmla="*/ 492342 h 293"/>
              <a:gd name="T6" fmla="*/ 176493 w 249"/>
              <a:gd name="T7" fmla="*/ 492342 h 293"/>
              <a:gd name="T8" fmla="*/ 176493 w 249"/>
              <a:gd name="T9" fmla="*/ 450682 h 293"/>
              <a:gd name="T10" fmla="*/ 176493 w 249"/>
              <a:gd name="T11" fmla="*/ 655194 h 293"/>
              <a:gd name="T12" fmla="*/ 398048 w 249"/>
              <a:gd name="T13" fmla="*/ 655194 h 293"/>
              <a:gd name="T14" fmla="*/ 398048 w 249"/>
              <a:gd name="T15" fmla="*/ 700640 h 293"/>
              <a:gd name="T16" fmla="*/ 176493 w 249"/>
              <a:gd name="T17" fmla="*/ 700640 h 293"/>
              <a:gd name="T18" fmla="*/ 176493 w 249"/>
              <a:gd name="T19" fmla="*/ 655194 h 293"/>
              <a:gd name="T20" fmla="*/ 176493 w 249"/>
              <a:gd name="T21" fmla="*/ 552938 h 293"/>
              <a:gd name="T22" fmla="*/ 589562 w 249"/>
              <a:gd name="T23" fmla="*/ 552938 h 293"/>
              <a:gd name="T24" fmla="*/ 589562 w 249"/>
              <a:gd name="T25" fmla="*/ 598385 h 293"/>
              <a:gd name="T26" fmla="*/ 176493 w 249"/>
              <a:gd name="T27" fmla="*/ 598385 h 293"/>
              <a:gd name="T28" fmla="*/ 176493 w 249"/>
              <a:gd name="T29" fmla="*/ 552938 h 293"/>
              <a:gd name="T30" fmla="*/ 304169 w 249"/>
              <a:gd name="T31" fmla="*/ 0 h 293"/>
              <a:gd name="T32" fmla="*/ 0 w 249"/>
              <a:gd name="T33" fmla="*/ 310554 h 293"/>
              <a:gd name="T34" fmla="*/ 0 w 249"/>
              <a:gd name="T35" fmla="*/ 1033918 h 293"/>
              <a:gd name="T36" fmla="*/ 75103 w 249"/>
              <a:gd name="T37" fmla="*/ 1109663 h 293"/>
              <a:gd name="T38" fmla="*/ 859935 w 249"/>
              <a:gd name="T39" fmla="*/ 1109663 h 293"/>
              <a:gd name="T40" fmla="*/ 935038 w 249"/>
              <a:gd name="T41" fmla="*/ 1033918 h 293"/>
              <a:gd name="T42" fmla="*/ 935038 w 249"/>
              <a:gd name="T43" fmla="*/ 253745 h 293"/>
              <a:gd name="T44" fmla="*/ 935038 w 249"/>
              <a:gd name="T45" fmla="*/ 106043 h 293"/>
              <a:gd name="T46" fmla="*/ 859935 w 249"/>
              <a:gd name="T47" fmla="*/ 0 h 293"/>
              <a:gd name="T48" fmla="*/ 304169 w 249"/>
              <a:gd name="T49" fmla="*/ 0 h 293"/>
              <a:gd name="T50" fmla="*/ 852424 w 249"/>
              <a:gd name="T51" fmla="*/ 117405 h 293"/>
              <a:gd name="T52" fmla="*/ 826138 w 249"/>
              <a:gd name="T53" fmla="*/ 90894 h 293"/>
              <a:gd name="T54" fmla="*/ 334210 w 249"/>
              <a:gd name="T55" fmla="*/ 90894 h 293"/>
              <a:gd name="T56" fmla="*/ 334210 w 249"/>
              <a:gd name="T57" fmla="*/ 280256 h 293"/>
              <a:gd name="T58" fmla="*/ 259107 w 249"/>
              <a:gd name="T59" fmla="*/ 356001 h 293"/>
              <a:gd name="T60" fmla="*/ 82614 w 249"/>
              <a:gd name="T61" fmla="*/ 356001 h 293"/>
              <a:gd name="T62" fmla="*/ 82614 w 249"/>
              <a:gd name="T63" fmla="*/ 1011195 h 293"/>
              <a:gd name="T64" fmla="*/ 108900 w 249"/>
              <a:gd name="T65" fmla="*/ 1033918 h 293"/>
              <a:gd name="T66" fmla="*/ 826138 w 249"/>
              <a:gd name="T67" fmla="*/ 1033918 h 293"/>
              <a:gd name="T68" fmla="*/ 852424 w 249"/>
              <a:gd name="T69" fmla="*/ 1011195 h 293"/>
              <a:gd name="T70" fmla="*/ 852424 w 249"/>
              <a:gd name="T71" fmla="*/ 117405 h 293"/>
              <a:gd name="T72" fmla="*/ 165228 w 249"/>
              <a:gd name="T73" fmla="*/ 265107 h 293"/>
              <a:gd name="T74" fmla="*/ 247841 w 249"/>
              <a:gd name="T75" fmla="*/ 178001 h 293"/>
              <a:gd name="T76" fmla="*/ 247841 w 249"/>
              <a:gd name="T77" fmla="*/ 238596 h 293"/>
              <a:gd name="T78" fmla="*/ 225310 w 249"/>
              <a:gd name="T79" fmla="*/ 265107 h 293"/>
              <a:gd name="T80" fmla="*/ 165228 w 249"/>
              <a:gd name="T81" fmla="*/ 265107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9" h="293">
                <a:moveTo>
                  <a:pt x="47" y="119"/>
                </a:moveTo>
                <a:cubicBezTo>
                  <a:pt x="202" y="119"/>
                  <a:pt x="202" y="119"/>
                  <a:pt x="202" y="119"/>
                </a:cubicBezTo>
                <a:cubicBezTo>
                  <a:pt x="202" y="130"/>
                  <a:pt x="202" y="130"/>
                  <a:pt x="202" y="130"/>
                </a:cubicBezTo>
                <a:cubicBezTo>
                  <a:pt x="47" y="130"/>
                  <a:pt x="47" y="130"/>
                  <a:pt x="47" y="130"/>
                </a:cubicBezTo>
                <a:cubicBezTo>
                  <a:pt x="47" y="119"/>
                  <a:pt x="47" y="119"/>
                  <a:pt x="47" y="119"/>
                </a:cubicBezTo>
                <a:close/>
                <a:moveTo>
                  <a:pt x="47" y="173"/>
                </a:moveTo>
                <a:cubicBezTo>
                  <a:pt x="106" y="173"/>
                  <a:pt x="106" y="173"/>
                  <a:pt x="106" y="173"/>
                </a:cubicBezTo>
                <a:cubicBezTo>
                  <a:pt x="106" y="185"/>
                  <a:pt x="106" y="185"/>
                  <a:pt x="106" y="185"/>
                </a:cubicBezTo>
                <a:cubicBezTo>
                  <a:pt x="47" y="185"/>
                  <a:pt x="47" y="185"/>
                  <a:pt x="47" y="185"/>
                </a:cubicBezTo>
                <a:cubicBezTo>
                  <a:pt x="47" y="173"/>
                  <a:pt x="47" y="173"/>
                  <a:pt x="47" y="173"/>
                </a:cubicBezTo>
                <a:close/>
                <a:moveTo>
                  <a:pt x="47" y="146"/>
                </a:moveTo>
                <a:cubicBezTo>
                  <a:pt x="157" y="146"/>
                  <a:pt x="157" y="146"/>
                  <a:pt x="157" y="146"/>
                </a:cubicBezTo>
                <a:cubicBezTo>
                  <a:pt x="157" y="158"/>
                  <a:pt x="157" y="158"/>
                  <a:pt x="157" y="158"/>
                </a:cubicBezTo>
                <a:cubicBezTo>
                  <a:pt x="47" y="158"/>
                  <a:pt x="47" y="158"/>
                  <a:pt x="47" y="158"/>
                </a:cubicBezTo>
                <a:cubicBezTo>
                  <a:pt x="47" y="146"/>
                  <a:pt x="47" y="146"/>
                  <a:pt x="47" y="146"/>
                </a:cubicBezTo>
                <a:close/>
                <a:moveTo>
                  <a:pt x="81" y="0"/>
                </a:moveTo>
                <a:cubicBezTo>
                  <a:pt x="0" y="82"/>
                  <a:pt x="0" y="82"/>
                  <a:pt x="0" y="82"/>
                </a:cubicBezTo>
                <a:cubicBezTo>
                  <a:pt x="0" y="273"/>
                  <a:pt x="0" y="273"/>
                  <a:pt x="0" y="273"/>
                </a:cubicBezTo>
                <a:cubicBezTo>
                  <a:pt x="0" y="284"/>
                  <a:pt x="9" y="293"/>
                  <a:pt x="20" y="293"/>
                </a:cubicBezTo>
                <a:cubicBezTo>
                  <a:pt x="90" y="293"/>
                  <a:pt x="159" y="293"/>
                  <a:pt x="229" y="293"/>
                </a:cubicBezTo>
                <a:cubicBezTo>
                  <a:pt x="240" y="293"/>
                  <a:pt x="249" y="284"/>
                  <a:pt x="249" y="273"/>
                </a:cubicBezTo>
                <a:cubicBezTo>
                  <a:pt x="249" y="204"/>
                  <a:pt x="249" y="136"/>
                  <a:pt x="249" y="67"/>
                </a:cubicBezTo>
                <a:cubicBezTo>
                  <a:pt x="249" y="28"/>
                  <a:pt x="249" y="28"/>
                  <a:pt x="249" y="28"/>
                </a:cubicBezTo>
                <a:cubicBezTo>
                  <a:pt x="249" y="15"/>
                  <a:pt x="247" y="0"/>
                  <a:pt x="229" y="0"/>
                </a:cubicBezTo>
                <a:cubicBezTo>
                  <a:pt x="81" y="0"/>
                  <a:pt x="81" y="0"/>
                  <a:pt x="81" y="0"/>
                </a:cubicBezTo>
                <a:close/>
                <a:moveTo>
                  <a:pt x="227" y="31"/>
                </a:moveTo>
                <a:cubicBezTo>
                  <a:pt x="227" y="27"/>
                  <a:pt x="224" y="24"/>
                  <a:pt x="220" y="24"/>
                </a:cubicBezTo>
                <a:cubicBezTo>
                  <a:pt x="89" y="24"/>
                  <a:pt x="89" y="24"/>
                  <a:pt x="89" y="24"/>
                </a:cubicBezTo>
                <a:cubicBezTo>
                  <a:pt x="89" y="74"/>
                  <a:pt x="89" y="74"/>
                  <a:pt x="89" y="74"/>
                </a:cubicBezTo>
                <a:cubicBezTo>
                  <a:pt x="89" y="85"/>
                  <a:pt x="80" y="94"/>
                  <a:pt x="69" y="94"/>
                </a:cubicBezTo>
                <a:cubicBezTo>
                  <a:pt x="22" y="94"/>
                  <a:pt x="22" y="94"/>
                  <a:pt x="22" y="94"/>
                </a:cubicBezTo>
                <a:cubicBezTo>
                  <a:pt x="22" y="267"/>
                  <a:pt x="22" y="267"/>
                  <a:pt x="22" y="267"/>
                </a:cubicBezTo>
                <a:cubicBezTo>
                  <a:pt x="22" y="270"/>
                  <a:pt x="26" y="273"/>
                  <a:pt x="29" y="273"/>
                </a:cubicBezTo>
                <a:cubicBezTo>
                  <a:pt x="220" y="273"/>
                  <a:pt x="220" y="273"/>
                  <a:pt x="220" y="273"/>
                </a:cubicBezTo>
                <a:cubicBezTo>
                  <a:pt x="224" y="273"/>
                  <a:pt x="227" y="270"/>
                  <a:pt x="227" y="267"/>
                </a:cubicBezTo>
                <a:cubicBezTo>
                  <a:pt x="227" y="188"/>
                  <a:pt x="227" y="110"/>
                  <a:pt x="227" y="31"/>
                </a:cubicBezTo>
                <a:close/>
                <a:moveTo>
                  <a:pt x="44" y="70"/>
                </a:moveTo>
                <a:cubicBezTo>
                  <a:pt x="66" y="47"/>
                  <a:pt x="66" y="47"/>
                  <a:pt x="66" y="47"/>
                </a:cubicBezTo>
                <a:cubicBezTo>
                  <a:pt x="66" y="63"/>
                  <a:pt x="66" y="63"/>
                  <a:pt x="66" y="63"/>
                </a:cubicBezTo>
                <a:cubicBezTo>
                  <a:pt x="66" y="67"/>
                  <a:pt x="63" y="70"/>
                  <a:pt x="60" y="70"/>
                </a:cubicBezTo>
                <a:lnTo>
                  <a:pt x="44" y="70"/>
                </a:lnTo>
                <a:close/>
              </a:path>
            </a:pathLst>
          </a:custGeom>
          <a:solidFill>
            <a:srgbClr val="E31B23"/>
          </a:solidFill>
          <a:ln>
            <a:noFill/>
          </a:ln>
          <a:extLst/>
        </p:spPr>
        <p:txBody>
          <a:bodyPr/>
          <a:lstStyle/>
          <a:p>
            <a:endParaRPr lang="en-US"/>
          </a:p>
        </p:txBody>
      </p:sp>
      <p:sp>
        <p:nvSpPr>
          <p:cNvPr id="10" name="Freeform 491"/>
          <p:cNvSpPr>
            <a:spLocks noChangeAspect="1" noEditPoints="1"/>
          </p:cNvSpPr>
          <p:nvPr/>
        </p:nvSpPr>
        <p:spPr bwMode="auto">
          <a:xfrm>
            <a:off x="2069902" y="2600358"/>
            <a:ext cx="460502" cy="430599"/>
          </a:xfrm>
          <a:custGeom>
            <a:avLst/>
            <a:gdLst>
              <a:gd name="T0" fmla="*/ 335 w 335"/>
              <a:gd name="T1" fmla="*/ 279 h 312"/>
              <a:gd name="T2" fmla="*/ 335 w 335"/>
              <a:gd name="T3" fmla="*/ 272 h 312"/>
              <a:gd name="T4" fmla="*/ 312 w 335"/>
              <a:gd name="T5" fmla="*/ 221 h 312"/>
              <a:gd name="T6" fmla="*/ 240 w 335"/>
              <a:gd name="T7" fmla="*/ 195 h 312"/>
              <a:gd name="T8" fmla="*/ 223 w 335"/>
              <a:gd name="T9" fmla="*/ 184 h 312"/>
              <a:gd name="T10" fmla="*/ 183 w 335"/>
              <a:gd name="T11" fmla="*/ 271 h 312"/>
              <a:gd name="T12" fmla="*/ 178 w 335"/>
              <a:gd name="T13" fmla="*/ 218 h 312"/>
              <a:gd name="T14" fmla="*/ 180 w 335"/>
              <a:gd name="T15" fmla="*/ 215 h 312"/>
              <a:gd name="T16" fmla="*/ 182 w 335"/>
              <a:gd name="T17" fmla="*/ 197 h 312"/>
              <a:gd name="T18" fmla="*/ 179 w 335"/>
              <a:gd name="T19" fmla="*/ 194 h 312"/>
              <a:gd name="T20" fmla="*/ 156 w 335"/>
              <a:gd name="T21" fmla="*/ 194 h 312"/>
              <a:gd name="T22" fmla="*/ 153 w 335"/>
              <a:gd name="T23" fmla="*/ 197 h 312"/>
              <a:gd name="T24" fmla="*/ 155 w 335"/>
              <a:gd name="T25" fmla="*/ 215 h 312"/>
              <a:gd name="T26" fmla="*/ 157 w 335"/>
              <a:gd name="T27" fmla="*/ 218 h 312"/>
              <a:gd name="T28" fmla="*/ 152 w 335"/>
              <a:gd name="T29" fmla="*/ 271 h 312"/>
              <a:gd name="T30" fmla="*/ 112 w 335"/>
              <a:gd name="T31" fmla="*/ 184 h 312"/>
              <a:gd name="T32" fmla="*/ 95 w 335"/>
              <a:gd name="T33" fmla="*/ 195 h 312"/>
              <a:gd name="T34" fmla="*/ 23 w 335"/>
              <a:gd name="T35" fmla="*/ 221 h 312"/>
              <a:gd name="T36" fmla="*/ 0 w 335"/>
              <a:gd name="T37" fmla="*/ 272 h 312"/>
              <a:gd name="T38" fmla="*/ 0 w 335"/>
              <a:gd name="T39" fmla="*/ 279 h 312"/>
              <a:gd name="T40" fmla="*/ 168 w 335"/>
              <a:gd name="T41" fmla="*/ 312 h 312"/>
              <a:gd name="T42" fmla="*/ 335 w 335"/>
              <a:gd name="T43" fmla="*/ 279 h 312"/>
              <a:gd name="T44" fmla="*/ 122 w 335"/>
              <a:gd name="T45" fmla="*/ 77 h 312"/>
              <a:gd name="T46" fmla="*/ 128 w 335"/>
              <a:gd name="T47" fmla="*/ 73 h 312"/>
              <a:gd name="T48" fmla="*/ 204 w 335"/>
              <a:gd name="T49" fmla="*/ 62 h 312"/>
              <a:gd name="T50" fmla="*/ 210 w 335"/>
              <a:gd name="T51" fmla="*/ 62 h 312"/>
              <a:gd name="T52" fmla="*/ 212 w 335"/>
              <a:gd name="T53" fmla="*/ 67 h 312"/>
              <a:gd name="T54" fmla="*/ 213 w 335"/>
              <a:gd name="T55" fmla="*/ 82 h 312"/>
              <a:gd name="T56" fmla="*/ 214 w 335"/>
              <a:gd name="T57" fmla="*/ 85 h 312"/>
              <a:gd name="T58" fmla="*/ 216 w 335"/>
              <a:gd name="T59" fmla="*/ 88 h 312"/>
              <a:gd name="T60" fmla="*/ 219 w 335"/>
              <a:gd name="T61" fmla="*/ 84 h 312"/>
              <a:gd name="T62" fmla="*/ 224 w 335"/>
              <a:gd name="T63" fmla="*/ 79 h 312"/>
              <a:gd name="T64" fmla="*/ 230 w 335"/>
              <a:gd name="T65" fmla="*/ 104 h 312"/>
              <a:gd name="T66" fmla="*/ 219 w 335"/>
              <a:gd name="T67" fmla="*/ 128 h 312"/>
              <a:gd name="T68" fmla="*/ 217 w 335"/>
              <a:gd name="T69" fmla="*/ 130 h 312"/>
              <a:gd name="T70" fmla="*/ 185 w 335"/>
              <a:gd name="T71" fmla="*/ 174 h 312"/>
              <a:gd name="T72" fmla="*/ 151 w 335"/>
              <a:gd name="T73" fmla="*/ 174 h 312"/>
              <a:gd name="T74" fmla="*/ 118 w 335"/>
              <a:gd name="T75" fmla="*/ 130 h 312"/>
              <a:gd name="T76" fmla="*/ 116 w 335"/>
              <a:gd name="T77" fmla="*/ 128 h 312"/>
              <a:gd name="T78" fmla="*/ 105 w 335"/>
              <a:gd name="T79" fmla="*/ 104 h 312"/>
              <a:gd name="T80" fmla="*/ 111 w 335"/>
              <a:gd name="T81" fmla="*/ 79 h 312"/>
              <a:gd name="T82" fmla="*/ 117 w 335"/>
              <a:gd name="T83" fmla="*/ 86 h 312"/>
              <a:gd name="T84" fmla="*/ 121 w 335"/>
              <a:gd name="T85" fmla="*/ 88 h 312"/>
              <a:gd name="T86" fmla="*/ 122 w 335"/>
              <a:gd name="T87" fmla="*/ 77 h 312"/>
              <a:gd name="T88" fmla="*/ 198 w 335"/>
              <a:gd name="T89" fmla="*/ 16 h 312"/>
              <a:gd name="T90" fmla="*/ 230 w 335"/>
              <a:gd name="T91" fmla="*/ 39 h 312"/>
              <a:gd name="T92" fmla="*/ 235 w 335"/>
              <a:gd name="T93" fmla="*/ 74 h 312"/>
              <a:gd name="T94" fmla="*/ 240 w 335"/>
              <a:gd name="T95" fmla="*/ 105 h 312"/>
              <a:gd name="T96" fmla="*/ 226 w 335"/>
              <a:gd name="T97" fmla="*/ 137 h 312"/>
              <a:gd name="T98" fmla="*/ 189 w 335"/>
              <a:gd name="T99" fmla="*/ 183 h 312"/>
              <a:gd name="T100" fmla="*/ 147 w 335"/>
              <a:gd name="T101" fmla="*/ 184 h 312"/>
              <a:gd name="T102" fmla="*/ 109 w 335"/>
              <a:gd name="T103" fmla="*/ 137 h 312"/>
              <a:gd name="T104" fmla="*/ 95 w 335"/>
              <a:gd name="T105" fmla="*/ 105 h 312"/>
              <a:gd name="T106" fmla="*/ 100 w 335"/>
              <a:gd name="T107" fmla="*/ 74 h 312"/>
              <a:gd name="T108" fmla="*/ 115 w 335"/>
              <a:gd name="T109" fmla="*/ 23 h 312"/>
              <a:gd name="T110" fmla="*/ 193 w 335"/>
              <a:gd name="T111" fmla="*/ 14 h 312"/>
              <a:gd name="T112" fmla="*/ 198 w 335"/>
              <a:gd name="T113" fmla="*/ 1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 h="312">
                <a:moveTo>
                  <a:pt x="335" y="279"/>
                </a:moveTo>
                <a:cubicBezTo>
                  <a:pt x="335" y="272"/>
                  <a:pt x="335" y="272"/>
                  <a:pt x="335" y="272"/>
                </a:cubicBezTo>
                <a:cubicBezTo>
                  <a:pt x="334" y="254"/>
                  <a:pt x="325" y="235"/>
                  <a:pt x="312" y="221"/>
                </a:cubicBezTo>
                <a:cubicBezTo>
                  <a:pt x="292" y="201"/>
                  <a:pt x="266" y="206"/>
                  <a:pt x="240" y="195"/>
                </a:cubicBezTo>
                <a:cubicBezTo>
                  <a:pt x="234" y="192"/>
                  <a:pt x="229" y="189"/>
                  <a:pt x="223" y="184"/>
                </a:cubicBezTo>
                <a:cubicBezTo>
                  <a:pt x="211" y="216"/>
                  <a:pt x="203" y="242"/>
                  <a:pt x="183" y="271"/>
                </a:cubicBezTo>
                <a:cubicBezTo>
                  <a:pt x="178" y="218"/>
                  <a:pt x="178" y="218"/>
                  <a:pt x="178" y="218"/>
                </a:cubicBezTo>
                <a:cubicBezTo>
                  <a:pt x="179" y="218"/>
                  <a:pt x="180" y="217"/>
                  <a:pt x="180" y="215"/>
                </a:cubicBezTo>
                <a:cubicBezTo>
                  <a:pt x="182" y="197"/>
                  <a:pt x="182" y="197"/>
                  <a:pt x="182" y="197"/>
                </a:cubicBezTo>
                <a:cubicBezTo>
                  <a:pt x="182" y="195"/>
                  <a:pt x="180" y="194"/>
                  <a:pt x="179" y="194"/>
                </a:cubicBezTo>
                <a:cubicBezTo>
                  <a:pt x="171" y="196"/>
                  <a:pt x="164" y="196"/>
                  <a:pt x="156" y="194"/>
                </a:cubicBezTo>
                <a:cubicBezTo>
                  <a:pt x="155" y="194"/>
                  <a:pt x="153" y="196"/>
                  <a:pt x="153" y="197"/>
                </a:cubicBezTo>
                <a:cubicBezTo>
                  <a:pt x="155" y="215"/>
                  <a:pt x="155" y="215"/>
                  <a:pt x="155" y="215"/>
                </a:cubicBezTo>
                <a:cubicBezTo>
                  <a:pt x="155" y="217"/>
                  <a:pt x="156" y="218"/>
                  <a:pt x="157" y="218"/>
                </a:cubicBezTo>
                <a:cubicBezTo>
                  <a:pt x="152" y="271"/>
                  <a:pt x="152" y="271"/>
                  <a:pt x="152" y="271"/>
                </a:cubicBezTo>
                <a:cubicBezTo>
                  <a:pt x="132" y="242"/>
                  <a:pt x="124" y="216"/>
                  <a:pt x="112" y="184"/>
                </a:cubicBezTo>
                <a:cubicBezTo>
                  <a:pt x="107" y="189"/>
                  <a:pt x="101" y="192"/>
                  <a:pt x="95" y="195"/>
                </a:cubicBezTo>
                <a:cubicBezTo>
                  <a:pt x="69" y="206"/>
                  <a:pt x="43" y="201"/>
                  <a:pt x="23" y="221"/>
                </a:cubicBezTo>
                <a:cubicBezTo>
                  <a:pt x="10" y="235"/>
                  <a:pt x="1" y="254"/>
                  <a:pt x="0" y="272"/>
                </a:cubicBezTo>
                <a:cubicBezTo>
                  <a:pt x="0" y="275"/>
                  <a:pt x="0" y="277"/>
                  <a:pt x="0" y="279"/>
                </a:cubicBezTo>
                <a:cubicBezTo>
                  <a:pt x="16" y="301"/>
                  <a:pt x="92" y="311"/>
                  <a:pt x="168" y="312"/>
                </a:cubicBezTo>
                <a:cubicBezTo>
                  <a:pt x="243" y="311"/>
                  <a:pt x="319" y="301"/>
                  <a:pt x="335" y="279"/>
                </a:cubicBezTo>
                <a:close/>
                <a:moveTo>
                  <a:pt x="122" y="77"/>
                </a:moveTo>
                <a:cubicBezTo>
                  <a:pt x="122" y="72"/>
                  <a:pt x="124" y="72"/>
                  <a:pt x="128" y="73"/>
                </a:cubicBezTo>
                <a:cubicBezTo>
                  <a:pt x="139" y="77"/>
                  <a:pt x="191" y="67"/>
                  <a:pt x="204" y="62"/>
                </a:cubicBezTo>
                <a:cubicBezTo>
                  <a:pt x="206" y="61"/>
                  <a:pt x="208" y="60"/>
                  <a:pt x="210" y="62"/>
                </a:cubicBezTo>
                <a:cubicBezTo>
                  <a:pt x="210" y="63"/>
                  <a:pt x="211" y="65"/>
                  <a:pt x="212" y="67"/>
                </a:cubicBezTo>
                <a:cubicBezTo>
                  <a:pt x="213" y="71"/>
                  <a:pt x="213" y="78"/>
                  <a:pt x="213" y="82"/>
                </a:cubicBezTo>
                <a:cubicBezTo>
                  <a:pt x="213" y="84"/>
                  <a:pt x="214" y="84"/>
                  <a:pt x="214" y="85"/>
                </a:cubicBezTo>
                <a:cubicBezTo>
                  <a:pt x="214" y="89"/>
                  <a:pt x="215" y="89"/>
                  <a:pt x="216" y="88"/>
                </a:cubicBezTo>
                <a:cubicBezTo>
                  <a:pt x="217" y="87"/>
                  <a:pt x="218" y="86"/>
                  <a:pt x="219" y="84"/>
                </a:cubicBezTo>
                <a:cubicBezTo>
                  <a:pt x="221" y="81"/>
                  <a:pt x="222" y="79"/>
                  <a:pt x="224" y="79"/>
                </a:cubicBezTo>
                <a:cubicBezTo>
                  <a:pt x="229" y="79"/>
                  <a:pt x="231" y="90"/>
                  <a:pt x="230" y="104"/>
                </a:cubicBezTo>
                <a:cubicBezTo>
                  <a:pt x="228" y="117"/>
                  <a:pt x="224" y="128"/>
                  <a:pt x="219" y="128"/>
                </a:cubicBezTo>
                <a:cubicBezTo>
                  <a:pt x="218" y="128"/>
                  <a:pt x="217" y="129"/>
                  <a:pt x="217" y="130"/>
                </a:cubicBezTo>
                <a:cubicBezTo>
                  <a:pt x="213" y="149"/>
                  <a:pt x="200" y="165"/>
                  <a:pt x="185" y="174"/>
                </a:cubicBezTo>
                <a:cubicBezTo>
                  <a:pt x="173" y="181"/>
                  <a:pt x="165" y="181"/>
                  <a:pt x="151" y="174"/>
                </a:cubicBezTo>
                <a:cubicBezTo>
                  <a:pt x="135" y="166"/>
                  <a:pt x="122" y="149"/>
                  <a:pt x="118" y="130"/>
                </a:cubicBezTo>
                <a:cubicBezTo>
                  <a:pt x="118" y="129"/>
                  <a:pt x="117" y="128"/>
                  <a:pt x="116" y="128"/>
                </a:cubicBezTo>
                <a:cubicBezTo>
                  <a:pt x="111" y="128"/>
                  <a:pt x="107" y="117"/>
                  <a:pt x="105" y="104"/>
                </a:cubicBezTo>
                <a:cubicBezTo>
                  <a:pt x="104" y="90"/>
                  <a:pt x="106" y="79"/>
                  <a:pt x="111" y="79"/>
                </a:cubicBezTo>
                <a:cubicBezTo>
                  <a:pt x="113" y="79"/>
                  <a:pt x="115" y="82"/>
                  <a:pt x="117" y="86"/>
                </a:cubicBezTo>
                <a:cubicBezTo>
                  <a:pt x="118" y="88"/>
                  <a:pt x="120" y="90"/>
                  <a:pt x="121" y="88"/>
                </a:cubicBezTo>
                <a:cubicBezTo>
                  <a:pt x="122" y="87"/>
                  <a:pt x="122" y="79"/>
                  <a:pt x="122" y="77"/>
                </a:cubicBezTo>
                <a:close/>
                <a:moveTo>
                  <a:pt x="198" y="16"/>
                </a:moveTo>
                <a:cubicBezTo>
                  <a:pt x="215" y="16"/>
                  <a:pt x="225" y="27"/>
                  <a:pt x="230" y="39"/>
                </a:cubicBezTo>
                <a:cubicBezTo>
                  <a:pt x="234" y="49"/>
                  <a:pt x="236" y="62"/>
                  <a:pt x="235" y="74"/>
                </a:cubicBezTo>
                <a:cubicBezTo>
                  <a:pt x="241" y="82"/>
                  <a:pt x="241" y="96"/>
                  <a:pt x="240" y="105"/>
                </a:cubicBezTo>
                <a:cubicBezTo>
                  <a:pt x="239" y="114"/>
                  <a:pt x="236" y="131"/>
                  <a:pt x="226" y="137"/>
                </a:cubicBezTo>
                <a:cubicBezTo>
                  <a:pt x="222" y="155"/>
                  <a:pt x="207" y="173"/>
                  <a:pt x="189" y="183"/>
                </a:cubicBezTo>
                <a:cubicBezTo>
                  <a:pt x="176" y="191"/>
                  <a:pt x="161" y="192"/>
                  <a:pt x="147" y="184"/>
                </a:cubicBezTo>
                <a:cubicBezTo>
                  <a:pt x="129" y="174"/>
                  <a:pt x="114" y="156"/>
                  <a:pt x="109" y="137"/>
                </a:cubicBezTo>
                <a:cubicBezTo>
                  <a:pt x="100" y="131"/>
                  <a:pt x="96" y="114"/>
                  <a:pt x="95" y="105"/>
                </a:cubicBezTo>
                <a:cubicBezTo>
                  <a:pt x="94" y="96"/>
                  <a:pt x="94" y="82"/>
                  <a:pt x="100" y="74"/>
                </a:cubicBezTo>
                <a:cubicBezTo>
                  <a:pt x="99" y="57"/>
                  <a:pt x="102" y="35"/>
                  <a:pt x="115" y="23"/>
                </a:cubicBezTo>
                <a:cubicBezTo>
                  <a:pt x="136" y="4"/>
                  <a:pt x="176" y="0"/>
                  <a:pt x="193" y="14"/>
                </a:cubicBezTo>
                <a:cubicBezTo>
                  <a:pt x="195" y="16"/>
                  <a:pt x="195" y="16"/>
                  <a:pt x="198" y="16"/>
                </a:cubicBezTo>
                <a:close/>
              </a:path>
            </a:pathLst>
          </a:custGeom>
          <a:solidFill>
            <a:schemeClr val="accent1"/>
          </a:solidFill>
          <a:ln>
            <a:noFill/>
          </a:ln>
          <a:extLst/>
        </p:spPr>
        <p:txBody>
          <a:bodyPr/>
          <a:lstStyle/>
          <a:p>
            <a:pPr fontAlgn="auto">
              <a:spcBef>
                <a:spcPts val="0"/>
              </a:spcBef>
              <a:spcAft>
                <a:spcPts val="0"/>
              </a:spcAft>
              <a:defRPr/>
            </a:pPr>
            <a:endParaRPr lang="en-US" dirty="0">
              <a:latin typeface="+mn-lt"/>
              <a:ea typeface="+mn-ea"/>
              <a:cs typeface="+mn-cs"/>
            </a:endParaRPr>
          </a:p>
        </p:txBody>
      </p:sp>
      <p:sp>
        <p:nvSpPr>
          <p:cNvPr id="13" name="Freeform 36"/>
          <p:cNvSpPr>
            <a:spLocks noEditPoints="1"/>
          </p:cNvSpPr>
          <p:nvPr/>
        </p:nvSpPr>
        <p:spPr bwMode="auto">
          <a:xfrm>
            <a:off x="5717245" y="3442640"/>
            <a:ext cx="352662" cy="418524"/>
          </a:xfrm>
          <a:custGeom>
            <a:avLst/>
            <a:gdLst>
              <a:gd name="T0" fmla="*/ 176493 w 249"/>
              <a:gd name="T1" fmla="*/ 450682 h 293"/>
              <a:gd name="T2" fmla="*/ 758545 w 249"/>
              <a:gd name="T3" fmla="*/ 450682 h 293"/>
              <a:gd name="T4" fmla="*/ 758545 w 249"/>
              <a:gd name="T5" fmla="*/ 492342 h 293"/>
              <a:gd name="T6" fmla="*/ 176493 w 249"/>
              <a:gd name="T7" fmla="*/ 492342 h 293"/>
              <a:gd name="T8" fmla="*/ 176493 w 249"/>
              <a:gd name="T9" fmla="*/ 450682 h 293"/>
              <a:gd name="T10" fmla="*/ 176493 w 249"/>
              <a:gd name="T11" fmla="*/ 655194 h 293"/>
              <a:gd name="T12" fmla="*/ 398048 w 249"/>
              <a:gd name="T13" fmla="*/ 655194 h 293"/>
              <a:gd name="T14" fmla="*/ 398048 w 249"/>
              <a:gd name="T15" fmla="*/ 700640 h 293"/>
              <a:gd name="T16" fmla="*/ 176493 w 249"/>
              <a:gd name="T17" fmla="*/ 700640 h 293"/>
              <a:gd name="T18" fmla="*/ 176493 w 249"/>
              <a:gd name="T19" fmla="*/ 655194 h 293"/>
              <a:gd name="T20" fmla="*/ 176493 w 249"/>
              <a:gd name="T21" fmla="*/ 552938 h 293"/>
              <a:gd name="T22" fmla="*/ 589562 w 249"/>
              <a:gd name="T23" fmla="*/ 552938 h 293"/>
              <a:gd name="T24" fmla="*/ 589562 w 249"/>
              <a:gd name="T25" fmla="*/ 598385 h 293"/>
              <a:gd name="T26" fmla="*/ 176493 w 249"/>
              <a:gd name="T27" fmla="*/ 598385 h 293"/>
              <a:gd name="T28" fmla="*/ 176493 w 249"/>
              <a:gd name="T29" fmla="*/ 552938 h 293"/>
              <a:gd name="T30" fmla="*/ 304169 w 249"/>
              <a:gd name="T31" fmla="*/ 0 h 293"/>
              <a:gd name="T32" fmla="*/ 0 w 249"/>
              <a:gd name="T33" fmla="*/ 310554 h 293"/>
              <a:gd name="T34" fmla="*/ 0 w 249"/>
              <a:gd name="T35" fmla="*/ 1033918 h 293"/>
              <a:gd name="T36" fmla="*/ 75103 w 249"/>
              <a:gd name="T37" fmla="*/ 1109663 h 293"/>
              <a:gd name="T38" fmla="*/ 859935 w 249"/>
              <a:gd name="T39" fmla="*/ 1109663 h 293"/>
              <a:gd name="T40" fmla="*/ 935038 w 249"/>
              <a:gd name="T41" fmla="*/ 1033918 h 293"/>
              <a:gd name="T42" fmla="*/ 935038 w 249"/>
              <a:gd name="T43" fmla="*/ 253745 h 293"/>
              <a:gd name="T44" fmla="*/ 935038 w 249"/>
              <a:gd name="T45" fmla="*/ 106043 h 293"/>
              <a:gd name="T46" fmla="*/ 859935 w 249"/>
              <a:gd name="T47" fmla="*/ 0 h 293"/>
              <a:gd name="T48" fmla="*/ 304169 w 249"/>
              <a:gd name="T49" fmla="*/ 0 h 293"/>
              <a:gd name="T50" fmla="*/ 852424 w 249"/>
              <a:gd name="T51" fmla="*/ 117405 h 293"/>
              <a:gd name="T52" fmla="*/ 826138 w 249"/>
              <a:gd name="T53" fmla="*/ 90894 h 293"/>
              <a:gd name="T54" fmla="*/ 334210 w 249"/>
              <a:gd name="T55" fmla="*/ 90894 h 293"/>
              <a:gd name="T56" fmla="*/ 334210 w 249"/>
              <a:gd name="T57" fmla="*/ 280256 h 293"/>
              <a:gd name="T58" fmla="*/ 259107 w 249"/>
              <a:gd name="T59" fmla="*/ 356001 h 293"/>
              <a:gd name="T60" fmla="*/ 82614 w 249"/>
              <a:gd name="T61" fmla="*/ 356001 h 293"/>
              <a:gd name="T62" fmla="*/ 82614 w 249"/>
              <a:gd name="T63" fmla="*/ 1011195 h 293"/>
              <a:gd name="T64" fmla="*/ 108900 w 249"/>
              <a:gd name="T65" fmla="*/ 1033918 h 293"/>
              <a:gd name="T66" fmla="*/ 826138 w 249"/>
              <a:gd name="T67" fmla="*/ 1033918 h 293"/>
              <a:gd name="T68" fmla="*/ 852424 w 249"/>
              <a:gd name="T69" fmla="*/ 1011195 h 293"/>
              <a:gd name="T70" fmla="*/ 852424 w 249"/>
              <a:gd name="T71" fmla="*/ 117405 h 293"/>
              <a:gd name="T72" fmla="*/ 165228 w 249"/>
              <a:gd name="T73" fmla="*/ 265107 h 293"/>
              <a:gd name="T74" fmla="*/ 247841 w 249"/>
              <a:gd name="T75" fmla="*/ 178001 h 293"/>
              <a:gd name="T76" fmla="*/ 247841 w 249"/>
              <a:gd name="T77" fmla="*/ 238596 h 293"/>
              <a:gd name="T78" fmla="*/ 225310 w 249"/>
              <a:gd name="T79" fmla="*/ 265107 h 293"/>
              <a:gd name="T80" fmla="*/ 165228 w 249"/>
              <a:gd name="T81" fmla="*/ 265107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9" h="293">
                <a:moveTo>
                  <a:pt x="47" y="119"/>
                </a:moveTo>
                <a:cubicBezTo>
                  <a:pt x="202" y="119"/>
                  <a:pt x="202" y="119"/>
                  <a:pt x="202" y="119"/>
                </a:cubicBezTo>
                <a:cubicBezTo>
                  <a:pt x="202" y="130"/>
                  <a:pt x="202" y="130"/>
                  <a:pt x="202" y="130"/>
                </a:cubicBezTo>
                <a:cubicBezTo>
                  <a:pt x="47" y="130"/>
                  <a:pt x="47" y="130"/>
                  <a:pt x="47" y="130"/>
                </a:cubicBezTo>
                <a:cubicBezTo>
                  <a:pt x="47" y="119"/>
                  <a:pt x="47" y="119"/>
                  <a:pt x="47" y="119"/>
                </a:cubicBezTo>
                <a:close/>
                <a:moveTo>
                  <a:pt x="47" y="173"/>
                </a:moveTo>
                <a:cubicBezTo>
                  <a:pt x="106" y="173"/>
                  <a:pt x="106" y="173"/>
                  <a:pt x="106" y="173"/>
                </a:cubicBezTo>
                <a:cubicBezTo>
                  <a:pt x="106" y="185"/>
                  <a:pt x="106" y="185"/>
                  <a:pt x="106" y="185"/>
                </a:cubicBezTo>
                <a:cubicBezTo>
                  <a:pt x="47" y="185"/>
                  <a:pt x="47" y="185"/>
                  <a:pt x="47" y="185"/>
                </a:cubicBezTo>
                <a:cubicBezTo>
                  <a:pt x="47" y="173"/>
                  <a:pt x="47" y="173"/>
                  <a:pt x="47" y="173"/>
                </a:cubicBezTo>
                <a:close/>
                <a:moveTo>
                  <a:pt x="47" y="146"/>
                </a:moveTo>
                <a:cubicBezTo>
                  <a:pt x="157" y="146"/>
                  <a:pt x="157" y="146"/>
                  <a:pt x="157" y="146"/>
                </a:cubicBezTo>
                <a:cubicBezTo>
                  <a:pt x="157" y="158"/>
                  <a:pt x="157" y="158"/>
                  <a:pt x="157" y="158"/>
                </a:cubicBezTo>
                <a:cubicBezTo>
                  <a:pt x="47" y="158"/>
                  <a:pt x="47" y="158"/>
                  <a:pt x="47" y="158"/>
                </a:cubicBezTo>
                <a:cubicBezTo>
                  <a:pt x="47" y="146"/>
                  <a:pt x="47" y="146"/>
                  <a:pt x="47" y="146"/>
                </a:cubicBezTo>
                <a:close/>
                <a:moveTo>
                  <a:pt x="81" y="0"/>
                </a:moveTo>
                <a:cubicBezTo>
                  <a:pt x="0" y="82"/>
                  <a:pt x="0" y="82"/>
                  <a:pt x="0" y="82"/>
                </a:cubicBezTo>
                <a:cubicBezTo>
                  <a:pt x="0" y="273"/>
                  <a:pt x="0" y="273"/>
                  <a:pt x="0" y="273"/>
                </a:cubicBezTo>
                <a:cubicBezTo>
                  <a:pt x="0" y="284"/>
                  <a:pt x="9" y="293"/>
                  <a:pt x="20" y="293"/>
                </a:cubicBezTo>
                <a:cubicBezTo>
                  <a:pt x="90" y="293"/>
                  <a:pt x="159" y="293"/>
                  <a:pt x="229" y="293"/>
                </a:cubicBezTo>
                <a:cubicBezTo>
                  <a:pt x="240" y="293"/>
                  <a:pt x="249" y="284"/>
                  <a:pt x="249" y="273"/>
                </a:cubicBezTo>
                <a:cubicBezTo>
                  <a:pt x="249" y="204"/>
                  <a:pt x="249" y="136"/>
                  <a:pt x="249" y="67"/>
                </a:cubicBezTo>
                <a:cubicBezTo>
                  <a:pt x="249" y="28"/>
                  <a:pt x="249" y="28"/>
                  <a:pt x="249" y="28"/>
                </a:cubicBezTo>
                <a:cubicBezTo>
                  <a:pt x="249" y="15"/>
                  <a:pt x="247" y="0"/>
                  <a:pt x="229" y="0"/>
                </a:cubicBezTo>
                <a:cubicBezTo>
                  <a:pt x="81" y="0"/>
                  <a:pt x="81" y="0"/>
                  <a:pt x="81" y="0"/>
                </a:cubicBezTo>
                <a:close/>
                <a:moveTo>
                  <a:pt x="227" y="31"/>
                </a:moveTo>
                <a:cubicBezTo>
                  <a:pt x="227" y="27"/>
                  <a:pt x="224" y="24"/>
                  <a:pt x="220" y="24"/>
                </a:cubicBezTo>
                <a:cubicBezTo>
                  <a:pt x="89" y="24"/>
                  <a:pt x="89" y="24"/>
                  <a:pt x="89" y="24"/>
                </a:cubicBezTo>
                <a:cubicBezTo>
                  <a:pt x="89" y="74"/>
                  <a:pt x="89" y="74"/>
                  <a:pt x="89" y="74"/>
                </a:cubicBezTo>
                <a:cubicBezTo>
                  <a:pt x="89" y="85"/>
                  <a:pt x="80" y="94"/>
                  <a:pt x="69" y="94"/>
                </a:cubicBezTo>
                <a:cubicBezTo>
                  <a:pt x="22" y="94"/>
                  <a:pt x="22" y="94"/>
                  <a:pt x="22" y="94"/>
                </a:cubicBezTo>
                <a:cubicBezTo>
                  <a:pt x="22" y="267"/>
                  <a:pt x="22" y="267"/>
                  <a:pt x="22" y="267"/>
                </a:cubicBezTo>
                <a:cubicBezTo>
                  <a:pt x="22" y="270"/>
                  <a:pt x="26" y="273"/>
                  <a:pt x="29" y="273"/>
                </a:cubicBezTo>
                <a:cubicBezTo>
                  <a:pt x="220" y="273"/>
                  <a:pt x="220" y="273"/>
                  <a:pt x="220" y="273"/>
                </a:cubicBezTo>
                <a:cubicBezTo>
                  <a:pt x="224" y="273"/>
                  <a:pt x="227" y="270"/>
                  <a:pt x="227" y="267"/>
                </a:cubicBezTo>
                <a:cubicBezTo>
                  <a:pt x="227" y="188"/>
                  <a:pt x="227" y="110"/>
                  <a:pt x="227" y="31"/>
                </a:cubicBezTo>
                <a:close/>
                <a:moveTo>
                  <a:pt x="44" y="70"/>
                </a:moveTo>
                <a:cubicBezTo>
                  <a:pt x="66" y="47"/>
                  <a:pt x="66" y="47"/>
                  <a:pt x="66" y="47"/>
                </a:cubicBezTo>
                <a:cubicBezTo>
                  <a:pt x="66" y="63"/>
                  <a:pt x="66" y="63"/>
                  <a:pt x="66" y="63"/>
                </a:cubicBezTo>
                <a:cubicBezTo>
                  <a:pt x="66" y="67"/>
                  <a:pt x="63" y="70"/>
                  <a:pt x="60" y="70"/>
                </a:cubicBezTo>
                <a:lnTo>
                  <a:pt x="44" y="70"/>
                </a:lnTo>
                <a:close/>
              </a:path>
            </a:pathLst>
          </a:custGeom>
          <a:solidFill>
            <a:srgbClr val="E31B23"/>
          </a:solidFill>
          <a:ln>
            <a:noFill/>
          </a:ln>
          <a:extLst/>
        </p:spPr>
        <p:txBody>
          <a:bodyPr/>
          <a:lstStyle/>
          <a:p>
            <a:endParaRPr lang="en-US"/>
          </a:p>
        </p:txBody>
      </p:sp>
      <p:sp>
        <p:nvSpPr>
          <p:cNvPr id="14" name="Freeform 491"/>
          <p:cNvSpPr>
            <a:spLocks noChangeAspect="1" noEditPoints="1"/>
          </p:cNvSpPr>
          <p:nvPr/>
        </p:nvSpPr>
        <p:spPr bwMode="auto">
          <a:xfrm>
            <a:off x="5684141" y="2600358"/>
            <a:ext cx="460502" cy="430599"/>
          </a:xfrm>
          <a:custGeom>
            <a:avLst/>
            <a:gdLst>
              <a:gd name="T0" fmla="*/ 335 w 335"/>
              <a:gd name="T1" fmla="*/ 279 h 312"/>
              <a:gd name="T2" fmla="*/ 335 w 335"/>
              <a:gd name="T3" fmla="*/ 272 h 312"/>
              <a:gd name="T4" fmla="*/ 312 w 335"/>
              <a:gd name="T5" fmla="*/ 221 h 312"/>
              <a:gd name="T6" fmla="*/ 240 w 335"/>
              <a:gd name="T7" fmla="*/ 195 h 312"/>
              <a:gd name="T8" fmla="*/ 223 w 335"/>
              <a:gd name="T9" fmla="*/ 184 h 312"/>
              <a:gd name="T10" fmla="*/ 183 w 335"/>
              <a:gd name="T11" fmla="*/ 271 h 312"/>
              <a:gd name="T12" fmla="*/ 178 w 335"/>
              <a:gd name="T13" fmla="*/ 218 h 312"/>
              <a:gd name="T14" fmla="*/ 180 w 335"/>
              <a:gd name="T15" fmla="*/ 215 h 312"/>
              <a:gd name="T16" fmla="*/ 182 w 335"/>
              <a:gd name="T17" fmla="*/ 197 h 312"/>
              <a:gd name="T18" fmla="*/ 179 w 335"/>
              <a:gd name="T19" fmla="*/ 194 h 312"/>
              <a:gd name="T20" fmla="*/ 156 w 335"/>
              <a:gd name="T21" fmla="*/ 194 h 312"/>
              <a:gd name="T22" fmla="*/ 153 w 335"/>
              <a:gd name="T23" fmla="*/ 197 h 312"/>
              <a:gd name="T24" fmla="*/ 155 w 335"/>
              <a:gd name="T25" fmla="*/ 215 h 312"/>
              <a:gd name="T26" fmla="*/ 157 w 335"/>
              <a:gd name="T27" fmla="*/ 218 h 312"/>
              <a:gd name="T28" fmla="*/ 152 w 335"/>
              <a:gd name="T29" fmla="*/ 271 h 312"/>
              <a:gd name="T30" fmla="*/ 112 w 335"/>
              <a:gd name="T31" fmla="*/ 184 h 312"/>
              <a:gd name="T32" fmla="*/ 95 w 335"/>
              <a:gd name="T33" fmla="*/ 195 h 312"/>
              <a:gd name="T34" fmla="*/ 23 w 335"/>
              <a:gd name="T35" fmla="*/ 221 h 312"/>
              <a:gd name="T36" fmla="*/ 0 w 335"/>
              <a:gd name="T37" fmla="*/ 272 h 312"/>
              <a:gd name="T38" fmla="*/ 0 w 335"/>
              <a:gd name="T39" fmla="*/ 279 h 312"/>
              <a:gd name="T40" fmla="*/ 168 w 335"/>
              <a:gd name="T41" fmla="*/ 312 h 312"/>
              <a:gd name="T42" fmla="*/ 335 w 335"/>
              <a:gd name="T43" fmla="*/ 279 h 312"/>
              <a:gd name="T44" fmla="*/ 122 w 335"/>
              <a:gd name="T45" fmla="*/ 77 h 312"/>
              <a:gd name="T46" fmla="*/ 128 w 335"/>
              <a:gd name="T47" fmla="*/ 73 h 312"/>
              <a:gd name="T48" fmla="*/ 204 w 335"/>
              <a:gd name="T49" fmla="*/ 62 h 312"/>
              <a:gd name="T50" fmla="*/ 210 w 335"/>
              <a:gd name="T51" fmla="*/ 62 h 312"/>
              <a:gd name="T52" fmla="*/ 212 w 335"/>
              <a:gd name="T53" fmla="*/ 67 h 312"/>
              <a:gd name="T54" fmla="*/ 213 w 335"/>
              <a:gd name="T55" fmla="*/ 82 h 312"/>
              <a:gd name="T56" fmla="*/ 214 w 335"/>
              <a:gd name="T57" fmla="*/ 85 h 312"/>
              <a:gd name="T58" fmla="*/ 216 w 335"/>
              <a:gd name="T59" fmla="*/ 88 h 312"/>
              <a:gd name="T60" fmla="*/ 219 w 335"/>
              <a:gd name="T61" fmla="*/ 84 h 312"/>
              <a:gd name="T62" fmla="*/ 224 w 335"/>
              <a:gd name="T63" fmla="*/ 79 h 312"/>
              <a:gd name="T64" fmla="*/ 230 w 335"/>
              <a:gd name="T65" fmla="*/ 104 h 312"/>
              <a:gd name="T66" fmla="*/ 219 w 335"/>
              <a:gd name="T67" fmla="*/ 128 h 312"/>
              <a:gd name="T68" fmla="*/ 217 w 335"/>
              <a:gd name="T69" fmla="*/ 130 h 312"/>
              <a:gd name="T70" fmla="*/ 185 w 335"/>
              <a:gd name="T71" fmla="*/ 174 h 312"/>
              <a:gd name="T72" fmla="*/ 151 w 335"/>
              <a:gd name="T73" fmla="*/ 174 h 312"/>
              <a:gd name="T74" fmla="*/ 118 w 335"/>
              <a:gd name="T75" fmla="*/ 130 h 312"/>
              <a:gd name="T76" fmla="*/ 116 w 335"/>
              <a:gd name="T77" fmla="*/ 128 h 312"/>
              <a:gd name="T78" fmla="*/ 105 w 335"/>
              <a:gd name="T79" fmla="*/ 104 h 312"/>
              <a:gd name="T80" fmla="*/ 111 w 335"/>
              <a:gd name="T81" fmla="*/ 79 h 312"/>
              <a:gd name="T82" fmla="*/ 117 w 335"/>
              <a:gd name="T83" fmla="*/ 86 h 312"/>
              <a:gd name="T84" fmla="*/ 121 w 335"/>
              <a:gd name="T85" fmla="*/ 88 h 312"/>
              <a:gd name="T86" fmla="*/ 122 w 335"/>
              <a:gd name="T87" fmla="*/ 77 h 312"/>
              <a:gd name="T88" fmla="*/ 198 w 335"/>
              <a:gd name="T89" fmla="*/ 16 h 312"/>
              <a:gd name="T90" fmla="*/ 230 w 335"/>
              <a:gd name="T91" fmla="*/ 39 h 312"/>
              <a:gd name="T92" fmla="*/ 235 w 335"/>
              <a:gd name="T93" fmla="*/ 74 h 312"/>
              <a:gd name="T94" fmla="*/ 240 w 335"/>
              <a:gd name="T95" fmla="*/ 105 h 312"/>
              <a:gd name="T96" fmla="*/ 226 w 335"/>
              <a:gd name="T97" fmla="*/ 137 h 312"/>
              <a:gd name="T98" fmla="*/ 189 w 335"/>
              <a:gd name="T99" fmla="*/ 183 h 312"/>
              <a:gd name="T100" fmla="*/ 147 w 335"/>
              <a:gd name="T101" fmla="*/ 184 h 312"/>
              <a:gd name="T102" fmla="*/ 109 w 335"/>
              <a:gd name="T103" fmla="*/ 137 h 312"/>
              <a:gd name="T104" fmla="*/ 95 w 335"/>
              <a:gd name="T105" fmla="*/ 105 h 312"/>
              <a:gd name="T106" fmla="*/ 100 w 335"/>
              <a:gd name="T107" fmla="*/ 74 h 312"/>
              <a:gd name="T108" fmla="*/ 115 w 335"/>
              <a:gd name="T109" fmla="*/ 23 h 312"/>
              <a:gd name="T110" fmla="*/ 193 w 335"/>
              <a:gd name="T111" fmla="*/ 14 h 312"/>
              <a:gd name="T112" fmla="*/ 198 w 335"/>
              <a:gd name="T113" fmla="*/ 1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 h="312">
                <a:moveTo>
                  <a:pt x="335" y="279"/>
                </a:moveTo>
                <a:cubicBezTo>
                  <a:pt x="335" y="272"/>
                  <a:pt x="335" y="272"/>
                  <a:pt x="335" y="272"/>
                </a:cubicBezTo>
                <a:cubicBezTo>
                  <a:pt x="334" y="254"/>
                  <a:pt x="325" y="235"/>
                  <a:pt x="312" y="221"/>
                </a:cubicBezTo>
                <a:cubicBezTo>
                  <a:pt x="292" y="201"/>
                  <a:pt x="266" y="206"/>
                  <a:pt x="240" y="195"/>
                </a:cubicBezTo>
                <a:cubicBezTo>
                  <a:pt x="234" y="192"/>
                  <a:pt x="229" y="189"/>
                  <a:pt x="223" y="184"/>
                </a:cubicBezTo>
                <a:cubicBezTo>
                  <a:pt x="211" y="216"/>
                  <a:pt x="203" y="242"/>
                  <a:pt x="183" y="271"/>
                </a:cubicBezTo>
                <a:cubicBezTo>
                  <a:pt x="178" y="218"/>
                  <a:pt x="178" y="218"/>
                  <a:pt x="178" y="218"/>
                </a:cubicBezTo>
                <a:cubicBezTo>
                  <a:pt x="179" y="218"/>
                  <a:pt x="180" y="217"/>
                  <a:pt x="180" y="215"/>
                </a:cubicBezTo>
                <a:cubicBezTo>
                  <a:pt x="182" y="197"/>
                  <a:pt x="182" y="197"/>
                  <a:pt x="182" y="197"/>
                </a:cubicBezTo>
                <a:cubicBezTo>
                  <a:pt x="182" y="195"/>
                  <a:pt x="180" y="194"/>
                  <a:pt x="179" y="194"/>
                </a:cubicBezTo>
                <a:cubicBezTo>
                  <a:pt x="171" y="196"/>
                  <a:pt x="164" y="196"/>
                  <a:pt x="156" y="194"/>
                </a:cubicBezTo>
                <a:cubicBezTo>
                  <a:pt x="155" y="194"/>
                  <a:pt x="153" y="196"/>
                  <a:pt x="153" y="197"/>
                </a:cubicBezTo>
                <a:cubicBezTo>
                  <a:pt x="155" y="215"/>
                  <a:pt x="155" y="215"/>
                  <a:pt x="155" y="215"/>
                </a:cubicBezTo>
                <a:cubicBezTo>
                  <a:pt x="155" y="217"/>
                  <a:pt x="156" y="218"/>
                  <a:pt x="157" y="218"/>
                </a:cubicBezTo>
                <a:cubicBezTo>
                  <a:pt x="152" y="271"/>
                  <a:pt x="152" y="271"/>
                  <a:pt x="152" y="271"/>
                </a:cubicBezTo>
                <a:cubicBezTo>
                  <a:pt x="132" y="242"/>
                  <a:pt x="124" y="216"/>
                  <a:pt x="112" y="184"/>
                </a:cubicBezTo>
                <a:cubicBezTo>
                  <a:pt x="107" y="189"/>
                  <a:pt x="101" y="192"/>
                  <a:pt x="95" y="195"/>
                </a:cubicBezTo>
                <a:cubicBezTo>
                  <a:pt x="69" y="206"/>
                  <a:pt x="43" y="201"/>
                  <a:pt x="23" y="221"/>
                </a:cubicBezTo>
                <a:cubicBezTo>
                  <a:pt x="10" y="235"/>
                  <a:pt x="1" y="254"/>
                  <a:pt x="0" y="272"/>
                </a:cubicBezTo>
                <a:cubicBezTo>
                  <a:pt x="0" y="275"/>
                  <a:pt x="0" y="277"/>
                  <a:pt x="0" y="279"/>
                </a:cubicBezTo>
                <a:cubicBezTo>
                  <a:pt x="16" y="301"/>
                  <a:pt x="92" y="311"/>
                  <a:pt x="168" y="312"/>
                </a:cubicBezTo>
                <a:cubicBezTo>
                  <a:pt x="243" y="311"/>
                  <a:pt x="319" y="301"/>
                  <a:pt x="335" y="279"/>
                </a:cubicBezTo>
                <a:close/>
                <a:moveTo>
                  <a:pt x="122" y="77"/>
                </a:moveTo>
                <a:cubicBezTo>
                  <a:pt x="122" y="72"/>
                  <a:pt x="124" y="72"/>
                  <a:pt x="128" y="73"/>
                </a:cubicBezTo>
                <a:cubicBezTo>
                  <a:pt x="139" y="77"/>
                  <a:pt x="191" y="67"/>
                  <a:pt x="204" y="62"/>
                </a:cubicBezTo>
                <a:cubicBezTo>
                  <a:pt x="206" y="61"/>
                  <a:pt x="208" y="60"/>
                  <a:pt x="210" y="62"/>
                </a:cubicBezTo>
                <a:cubicBezTo>
                  <a:pt x="210" y="63"/>
                  <a:pt x="211" y="65"/>
                  <a:pt x="212" y="67"/>
                </a:cubicBezTo>
                <a:cubicBezTo>
                  <a:pt x="213" y="71"/>
                  <a:pt x="213" y="78"/>
                  <a:pt x="213" y="82"/>
                </a:cubicBezTo>
                <a:cubicBezTo>
                  <a:pt x="213" y="84"/>
                  <a:pt x="214" y="84"/>
                  <a:pt x="214" y="85"/>
                </a:cubicBezTo>
                <a:cubicBezTo>
                  <a:pt x="214" y="89"/>
                  <a:pt x="215" y="89"/>
                  <a:pt x="216" y="88"/>
                </a:cubicBezTo>
                <a:cubicBezTo>
                  <a:pt x="217" y="87"/>
                  <a:pt x="218" y="86"/>
                  <a:pt x="219" y="84"/>
                </a:cubicBezTo>
                <a:cubicBezTo>
                  <a:pt x="221" y="81"/>
                  <a:pt x="222" y="79"/>
                  <a:pt x="224" y="79"/>
                </a:cubicBezTo>
                <a:cubicBezTo>
                  <a:pt x="229" y="79"/>
                  <a:pt x="231" y="90"/>
                  <a:pt x="230" y="104"/>
                </a:cubicBezTo>
                <a:cubicBezTo>
                  <a:pt x="228" y="117"/>
                  <a:pt x="224" y="128"/>
                  <a:pt x="219" y="128"/>
                </a:cubicBezTo>
                <a:cubicBezTo>
                  <a:pt x="218" y="128"/>
                  <a:pt x="217" y="129"/>
                  <a:pt x="217" y="130"/>
                </a:cubicBezTo>
                <a:cubicBezTo>
                  <a:pt x="213" y="149"/>
                  <a:pt x="200" y="165"/>
                  <a:pt x="185" y="174"/>
                </a:cubicBezTo>
                <a:cubicBezTo>
                  <a:pt x="173" y="181"/>
                  <a:pt x="165" y="181"/>
                  <a:pt x="151" y="174"/>
                </a:cubicBezTo>
                <a:cubicBezTo>
                  <a:pt x="135" y="166"/>
                  <a:pt x="122" y="149"/>
                  <a:pt x="118" y="130"/>
                </a:cubicBezTo>
                <a:cubicBezTo>
                  <a:pt x="118" y="129"/>
                  <a:pt x="117" y="128"/>
                  <a:pt x="116" y="128"/>
                </a:cubicBezTo>
                <a:cubicBezTo>
                  <a:pt x="111" y="128"/>
                  <a:pt x="107" y="117"/>
                  <a:pt x="105" y="104"/>
                </a:cubicBezTo>
                <a:cubicBezTo>
                  <a:pt x="104" y="90"/>
                  <a:pt x="106" y="79"/>
                  <a:pt x="111" y="79"/>
                </a:cubicBezTo>
                <a:cubicBezTo>
                  <a:pt x="113" y="79"/>
                  <a:pt x="115" y="82"/>
                  <a:pt x="117" y="86"/>
                </a:cubicBezTo>
                <a:cubicBezTo>
                  <a:pt x="118" y="88"/>
                  <a:pt x="120" y="90"/>
                  <a:pt x="121" y="88"/>
                </a:cubicBezTo>
                <a:cubicBezTo>
                  <a:pt x="122" y="87"/>
                  <a:pt x="122" y="79"/>
                  <a:pt x="122" y="77"/>
                </a:cubicBezTo>
                <a:close/>
                <a:moveTo>
                  <a:pt x="198" y="16"/>
                </a:moveTo>
                <a:cubicBezTo>
                  <a:pt x="215" y="16"/>
                  <a:pt x="225" y="27"/>
                  <a:pt x="230" y="39"/>
                </a:cubicBezTo>
                <a:cubicBezTo>
                  <a:pt x="234" y="49"/>
                  <a:pt x="236" y="62"/>
                  <a:pt x="235" y="74"/>
                </a:cubicBezTo>
                <a:cubicBezTo>
                  <a:pt x="241" y="82"/>
                  <a:pt x="241" y="96"/>
                  <a:pt x="240" y="105"/>
                </a:cubicBezTo>
                <a:cubicBezTo>
                  <a:pt x="239" y="114"/>
                  <a:pt x="236" y="131"/>
                  <a:pt x="226" y="137"/>
                </a:cubicBezTo>
                <a:cubicBezTo>
                  <a:pt x="222" y="155"/>
                  <a:pt x="207" y="173"/>
                  <a:pt x="189" y="183"/>
                </a:cubicBezTo>
                <a:cubicBezTo>
                  <a:pt x="176" y="191"/>
                  <a:pt x="161" y="192"/>
                  <a:pt x="147" y="184"/>
                </a:cubicBezTo>
                <a:cubicBezTo>
                  <a:pt x="129" y="174"/>
                  <a:pt x="114" y="156"/>
                  <a:pt x="109" y="137"/>
                </a:cubicBezTo>
                <a:cubicBezTo>
                  <a:pt x="100" y="131"/>
                  <a:pt x="96" y="114"/>
                  <a:pt x="95" y="105"/>
                </a:cubicBezTo>
                <a:cubicBezTo>
                  <a:pt x="94" y="96"/>
                  <a:pt x="94" y="82"/>
                  <a:pt x="100" y="74"/>
                </a:cubicBezTo>
                <a:cubicBezTo>
                  <a:pt x="99" y="57"/>
                  <a:pt x="102" y="35"/>
                  <a:pt x="115" y="23"/>
                </a:cubicBezTo>
                <a:cubicBezTo>
                  <a:pt x="136" y="4"/>
                  <a:pt x="176" y="0"/>
                  <a:pt x="193" y="14"/>
                </a:cubicBezTo>
                <a:cubicBezTo>
                  <a:pt x="195" y="16"/>
                  <a:pt x="195" y="16"/>
                  <a:pt x="198" y="16"/>
                </a:cubicBezTo>
                <a:close/>
              </a:path>
            </a:pathLst>
          </a:custGeom>
          <a:solidFill>
            <a:schemeClr val="accent1"/>
          </a:solidFill>
          <a:ln>
            <a:noFill/>
          </a:ln>
          <a:extLst/>
        </p:spPr>
        <p:txBody>
          <a:bodyPr/>
          <a:lstStyle/>
          <a:p>
            <a:pPr fontAlgn="auto">
              <a:spcBef>
                <a:spcPts val="0"/>
              </a:spcBef>
              <a:spcAft>
                <a:spcPts val="0"/>
              </a:spcAft>
              <a:defRPr/>
            </a:pPr>
            <a:endParaRPr lang="en-US" dirty="0">
              <a:latin typeface="+mn-lt"/>
              <a:ea typeface="+mn-ea"/>
              <a:cs typeface="+mn-cs"/>
            </a:endParaRPr>
          </a:p>
        </p:txBody>
      </p:sp>
      <p:grpSp>
        <p:nvGrpSpPr>
          <p:cNvPr id="15" name="Group 14"/>
          <p:cNvGrpSpPr>
            <a:grpSpLocks noChangeAspect="1"/>
          </p:cNvGrpSpPr>
          <p:nvPr/>
        </p:nvGrpSpPr>
        <p:grpSpPr>
          <a:xfrm>
            <a:off x="4107272" y="2844814"/>
            <a:ext cx="136926" cy="188066"/>
            <a:chOff x="4513263" y="442913"/>
            <a:chExt cx="131763" cy="180975"/>
          </a:xfrm>
          <a:solidFill>
            <a:srgbClr val="E31B23"/>
          </a:solidFill>
        </p:grpSpPr>
        <p:sp>
          <p:nvSpPr>
            <p:cNvPr id="16" name="Freeform 258"/>
            <p:cNvSpPr>
              <a:spLocks noEditPoints="1"/>
            </p:cNvSpPr>
            <p:nvPr/>
          </p:nvSpPr>
          <p:spPr bwMode="auto">
            <a:xfrm>
              <a:off x="4513263" y="517525"/>
              <a:ext cx="131763" cy="106363"/>
            </a:xfrm>
            <a:custGeom>
              <a:avLst/>
              <a:gdLst>
                <a:gd name="T0" fmla="*/ 199 w 226"/>
                <a:gd name="T1" fmla="*/ 0 h 180"/>
                <a:gd name="T2" fmla="*/ 27 w 226"/>
                <a:gd name="T3" fmla="*/ 0 h 180"/>
                <a:gd name="T4" fmla="*/ 0 w 226"/>
                <a:gd name="T5" fmla="*/ 27 h 180"/>
                <a:gd name="T6" fmla="*/ 0 w 226"/>
                <a:gd name="T7" fmla="*/ 153 h 180"/>
                <a:gd name="T8" fmla="*/ 27 w 226"/>
                <a:gd name="T9" fmla="*/ 180 h 180"/>
                <a:gd name="T10" fmla="*/ 199 w 226"/>
                <a:gd name="T11" fmla="*/ 180 h 180"/>
                <a:gd name="T12" fmla="*/ 226 w 226"/>
                <a:gd name="T13" fmla="*/ 153 h 180"/>
                <a:gd name="T14" fmla="*/ 226 w 226"/>
                <a:gd name="T15" fmla="*/ 27 h 180"/>
                <a:gd name="T16" fmla="*/ 199 w 226"/>
                <a:gd name="T17" fmla="*/ 0 h 180"/>
                <a:gd name="T18" fmla="*/ 125 w 226"/>
                <a:gd name="T19" fmla="*/ 122 h 180"/>
                <a:gd name="T20" fmla="*/ 113 w 226"/>
                <a:gd name="T21" fmla="*/ 134 h 180"/>
                <a:gd name="T22" fmla="*/ 102 w 226"/>
                <a:gd name="T23" fmla="*/ 122 h 180"/>
                <a:gd name="T24" fmla="*/ 102 w 226"/>
                <a:gd name="T25" fmla="*/ 94 h 180"/>
                <a:gd name="T26" fmla="*/ 102 w 226"/>
                <a:gd name="T27" fmla="*/ 94 h 180"/>
                <a:gd name="T28" fmla="*/ 91 w 226"/>
                <a:gd name="T29" fmla="*/ 75 h 180"/>
                <a:gd name="T30" fmla="*/ 113 w 226"/>
                <a:gd name="T31" fmla="*/ 53 h 180"/>
                <a:gd name="T32" fmla="*/ 135 w 226"/>
                <a:gd name="T33" fmla="*/ 75 h 180"/>
                <a:gd name="T34" fmla="*/ 125 w 226"/>
                <a:gd name="T35"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180">
                  <a:moveTo>
                    <a:pt x="199" y="0"/>
                  </a:moveTo>
                  <a:cubicBezTo>
                    <a:pt x="27" y="0"/>
                    <a:pt x="27" y="0"/>
                    <a:pt x="27" y="0"/>
                  </a:cubicBezTo>
                  <a:cubicBezTo>
                    <a:pt x="12" y="0"/>
                    <a:pt x="0" y="12"/>
                    <a:pt x="0" y="27"/>
                  </a:cubicBezTo>
                  <a:cubicBezTo>
                    <a:pt x="0" y="153"/>
                    <a:pt x="0" y="153"/>
                    <a:pt x="0" y="153"/>
                  </a:cubicBezTo>
                  <a:cubicBezTo>
                    <a:pt x="0" y="168"/>
                    <a:pt x="12" y="180"/>
                    <a:pt x="27" y="180"/>
                  </a:cubicBezTo>
                  <a:cubicBezTo>
                    <a:pt x="199" y="180"/>
                    <a:pt x="199" y="180"/>
                    <a:pt x="199" y="180"/>
                  </a:cubicBezTo>
                  <a:cubicBezTo>
                    <a:pt x="214" y="180"/>
                    <a:pt x="226" y="168"/>
                    <a:pt x="226" y="153"/>
                  </a:cubicBezTo>
                  <a:cubicBezTo>
                    <a:pt x="226" y="27"/>
                    <a:pt x="226" y="27"/>
                    <a:pt x="226" y="27"/>
                  </a:cubicBezTo>
                  <a:cubicBezTo>
                    <a:pt x="226" y="12"/>
                    <a:pt x="214" y="0"/>
                    <a:pt x="199" y="0"/>
                  </a:cubicBezTo>
                  <a:close/>
                  <a:moveTo>
                    <a:pt x="125" y="122"/>
                  </a:moveTo>
                  <a:cubicBezTo>
                    <a:pt x="125" y="129"/>
                    <a:pt x="120" y="134"/>
                    <a:pt x="113" y="134"/>
                  </a:cubicBezTo>
                  <a:cubicBezTo>
                    <a:pt x="107" y="134"/>
                    <a:pt x="102" y="129"/>
                    <a:pt x="102" y="122"/>
                  </a:cubicBezTo>
                  <a:cubicBezTo>
                    <a:pt x="102" y="94"/>
                    <a:pt x="102" y="94"/>
                    <a:pt x="102" y="94"/>
                  </a:cubicBezTo>
                  <a:cubicBezTo>
                    <a:pt x="102" y="94"/>
                    <a:pt x="102" y="94"/>
                    <a:pt x="102" y="94"/>
                  </a:cubicBezTo>
                  <a:cubicBezTo>
                    <a:pt x="95" y="90"/>
                    <a:pt x="91" y="83"/>
                    <a:pt x="91" y="75"/>
                  </a:cubicBezTo>
                  <a:cubicBezTo>
                    <a:pt x="91" y="63"/>
                    <a:pt x="101" y="53"/>
                    <a:pt x="113" y="53"/>
                  </a:cubicBezTo>
                  <a:cubicBezTo>
                    <a:pt x="125" y="53"/>
                    <a:pt x="135" y="63"/>
                    <a:pt x="135" y="75"/>
                  </a:cubicBezTo>
                  <a:cubicBezTo>
                    <a:pt x="135" y="83"/>
                    <a:pt x="131" y="90"/>
                    <a:pt x="125" y="9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17" name="Freeform 259"/>
            <p:cNvSpPr>
              <a:spLocks/>
            </p:cNvSpPr>
            <p:nvPr/>
          </p:nvSpPr>
          <p:spPr bwMode="auto">
            <a:xfrm>
              <a:off x="4533900" y="442913"/>
              <a:ext cx="92075" cy="60325"/>
            </a:xfrm>
            <a:custGeom>
              <a:avLst/>
              <a:gdLst>
                <a:gd name="T0" fmla="*/ 157 w 157"/>
                <a:gd name="T1" fmla="*/ 78 h 101"/>
                <a:gd name="T2" fmla="*/ 78 w 157"/>
                <a:gd name="T3" fmla="*/ 0 h 101"/>
                <a:gd name="T4" fmla="*/ 0 w 157"/>
                <a:gd name="T5" fmla="*/ 78 h 101"/>
                <a:gd name="T6" fmla="*/ 0 w 157"/>
                <a:gd name="T7" fmla="*/ 101 h 101"/>
                <a:gd name="T8" fmla="*/ 32 w 157"/>
                <a:gd name="T9" fmla="*/ 101 h 101"/>
                <a:gd name="T10" fmla="*/ 32 w 157"/>
                <a:gd name="T11" fmla="*/ 78 h 101"/>
                <a:gd name="T12" fmla="*/ 78 w 157"/>
                <a:gd name="T13" fmla="*/ 32 h 101"/>
                <a:gd name="T14" fmla="*/ 124 w 157"/>
                <a:gd name="T15" fmla="*/ 78 h 101"/>
                <a:gd name="T16" fmla="*/ 124 w 157"/>
                <a:gd name="T17" fmla="*/ 101 h 101"/>
                <a:gd name="T18" fmla="*/ 157 w 157"/>
                <a:gd name="T19" fmla="*/ 101 h 101"/>
                <a:gd name="T20" fmla="*/ 157 w 157"/>
                <a:gd name="T21" fmla="*/ 7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01">
                  <a:moveTo>
                    <a:pt x="157" y="78"/>
                  </a:moveTo>
                  <a:cubicBezTo>
                    <a:pt x="157" y="35"/>
                    <a:pt x="122" y="0"/>
                    <a:pt x="78" y="0"/>
                  </a:cubicBezTo>
                  <a:cubicBezTo>
                    <a:pt x="35" y="0"/>
                    <a:pt x="0" y="35"/>
                    <a:pt x="0" y="78"/>
                  </a:cubicBezTo>
                  <a:cubicBezTo>
                    <a:pt x="0" y="101"/>
                    <a:pt x="0" y="101"/>
                    <a:pt x="0" y="101"/>
                  </a:cubicBezTo>
                  <a:cubicBezTo>
                    <a:pt x="32" y="101"/>
                    <a:pt x="32" y="101"/>
                    <a:pt x="32" y="101"/>
                  </a:cubicBezTo>
                  <a:cubicBezTo>
                    <a:pt x="32" y="78"/>
                    <a:pt x="32" y="78"/>
                    <a:pt x="32" y="78"/>
                  </a:cubicBezTo>
                  <a:cubicBezTo>
                    <a:pt x="32" y="53"/>
                    <a:pt x="53" y="32"/>
                    <a:pt x="78" y="32"/>
                  </a:cubicBezTo>
                  <a:cubicBezTo>
                    <a:pt x="104" y="32"/>
                    <a:pt x="124" y="53"/>
                    <a:pt x="124" y="78"/>
                  </a:cubicBezTo>
                  <a:cubicBezTo>
                    <a:pt x="124" y="101"/>
                    <a:pt x="124" y="101"/>
                    <a:pt x="124" y="101"/>
                  </a:cubicBezTo>
                  <a:cubicBezTo>
                    <a:pt x="157" y="101"/>
                    <a:pt x="157" y="101"/>
                    <a:pt x="157" y="101"/>
                  </a:cubicBezTo>
                  <a:lnTo>
                    <a:pt x="157" y="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sp>
        <p:nvSpPr>
          <p:cNvPr id="18" name="Freeform 36"/>
          <p:cNvSpPr>
            <a:spLocks noEditPoints="1"/>
          </p:cNvSpPr>
          <p:nvPr/>
        </p:nvSpPr>
        <p:spPr bwMode="auto">
          <a:xfrm>
            <a:off x="3891242" y="2588439"/>
            <a:ext cx="432061" cy="512751"/>
          </a:xfrm>
          <a:custGeom>
            <a:avLst/>
            <a:gdLst>
              <a:gd name="T0" fmla="*/ 176493 w 249"/>
              <a:gd name="T1" fmla="*/ 450682 h 293"/>
              <a:gd name="T2" fmla="*/ 758545 w 249"/>
              <a:gd name="T3" fmla="*/ 450682 h 293"/>
              <a:gd name="T4" fmla="*/ 758545 w 249"/>
              <a:gd name="T5" fmla="*/ 492342 h 293"/>
              <a:gd name="T6" fmla="*/ 176493 w 249"/>
              <a:gd name="T7" fmla="*/ 492342 h 293"/>
              <a:gd name="T8" fmla="*/ 176493 w 249"/>
              <a:gd name="T9" fmla="*/ 450682 h 293"/>
              <a:gd name="T10" fmla="*/ 176493 w 249"/>
              <a:gd name="T11" fmla="*/ 655194 h 293"/>
              <a:gd name="T12" fmla="*/ 398048 w 249"/>
              <a:gd name="T13" fmla="*/ 655194 h 293"/>
              <a:gd name="T14" fmla="*/ 398048 w 249"/>
              <a:gd name="T15" fmla="*/ 700640 h 293"/>
              <a:gd name="T16" fmla="*/ 176493 w 249"/>
              <a:gd name="T17" fmla="*/ 700640 h 293"/>
              <a:gd name="T18" fmla="*/ 176493 w 249"/>
              <a:gd name="T19" fmla="*/ 655194 h 293"/>
              <a:gd name="T20" fmla="*/ 176493 w 249"/>
              <a:gd name="T21" fmla="*/ 552938 h 293"/>
              <a:gd name="T22" fmla="*/ 589562 w 249"/>
              <a:gd name="T23" fmla="*/ 552938 h 293"/>
              <a:gd name="T24" fmla="*/ 589562 w 249"/>
              <a:gd name="T25" fmla="*/ 598385 h 293"/>
              <a:gd name="T26" fmla="*/ 176493 w 249"/>
              <a:gd name="T27" fmla="*/ 598385 h 293"/>
              <a:gd name="T28" fmla="*/ 176493 w 249"/>
              <a:gd name="T29" fmla="*/ 552938 h 293"/>
              <a:gd name="T30" fmla="*/ 304169 w 249"/>
              <a:gd name="T31" fmla="*/ 0 h 293"/>
              <a:gd name="T32" fmla="*/ 0 w 249"/>
              <a:gd name="T33" fmla="*/ 310554 h 293"/>
              <a:gd name="T34" fmla="*/ 0 w 249"/>
              <a:gd name="T35" fmla="*/ 1033918 h 293"/>
              <a:gd name="T36" fmla="*/ 75103 w 249"/>
              <a:gd name="T37" fmla="*/ 1109663 h 293"/>
              <a:gd name="T38" fmla="*/ 859935 w 249"/>
              <a:gd name="T39" fmla="*/ 1109663 h 293"/>
              <a:gd name="T40" fmla="*/ 935038 w 249"/>
              <a:gd name="T41" fmla="*/ 1033918 h 293"/>
              <a:gd name="T42" fmla="*/ 935038 w 249"/>
              <a:gd name="T43" fmla="*/ 253745 h 293"/>
              <a:gd name="T44" fmla="*/ 935038 w 249"/>
              <a:gd name="T45" fmla="*/ 106043 h 293"/>
              <a:gd name="T46" fmla="*/ 859935 w 249"/>
              <a:gd name="T47" fmla="*/ 0 h 293"/>
              <a:gd name="T48" fmla="*/ 304169 w 249"/>
              <a:gd name="T49" fmla="*/ 0 h 293"/>
              <a:gd name="T50" fmla="*/ 852424 w 249"/>
              <a:gd name="T51" fmla="*/ 117405 h 293"/>
              <a:gd name="T52" fmla="*/ 826138 w 249"/>
              <a:gd name="T53" fmla="*/ 90894 h 293"/>
              <a:gd name="T54" fmla="*/ 334210 w 249"/>
              <a:gd name="T55" fmla="*/ 90894 h 293"/>
              <a:gd name="T56" fmla="*/ 334210 w 249"/>
              <a:gd name="T57" fmla="*/ 280256 h 293"/>
              <a:gd name="T58" fmla="*/ 259107 w 249"/>
              <a:gd name="T59" fmla="*/ 356001 h 293"/>
              <a:gd name="T60" fmla="*/ 82614 w 249"/>
              <a:gd name="T61" fmla="*/ 356001 h 293"/>
              <a:gd name="T62" fmla="*/ 82614 w 249"/>
              <a:gd name="T63" fmla="*/ 1011195 h 293"/>
              <a:gd name="T64" fmla="*/ 108900 w 249"/>
              <a:gd name="T65" fmla="*/ 1033918 h 293"/>
              <a:gd name="T66" fmla="*/ 826138 w 249"/>
              <a:gd name="T67" fmla="*/ 1033918 h 293"/>
              <a:gd name="T68" fmla="*/ 852424 w 249"/>
              <a:gd name="T69" fmla="*/ 1011195 h 293"/>
              <a:gd name="T70" fmla="*/ 852424 w 249"/>
              <a:gd name="T71" fmla="*/ 117405 h 293"/>
              <a:gd name="T72" fmla="*/ 165228 w 249"/>
              <a:gd name="T73" fmla="*/ 265107 h 293"/>
              <a:gd name="T74" fmla="*/ 247841 w 249"/>
              <a:gd name="T75" fmla="*/ 178001 h 293"/>
              <a:gd name="T76" fmla="*/ 247841 w 249"/>
              <a:gd name="T77" fmla="*/ 238596 h 293"/>
              <a:gd name="T78" fmla="*/ 225310 w 249"/>
              <a:gd name="T79" fmla="*/ 265107 h 293"/>
              <a:gd name="T80" fmla="*/ 165228 w 249"/>
              <a:gd name="T81" fmla="*/ 265107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9" h="293">
                <a:moveTo>
                  <a:pt x="47" y="119"/>
                </a:moveTo>
                <a:cubicBezTo>
                  <a:pt x="202" y="119"/>
                  <a:pt x="202" y="119"/>
                  <a:pt x="202" y="119"/>
                </a:cubicBezTo>
                <a:cubicBezTo>
                  <a:pt x="202" y="130"/>
                  <a:pt x="202" y="130"/>
                  <a:pt x="202" y="130"/>
                </a:cubicBezTo>
                <a:cubicBezTo>
                  <a:pt x="47" y="130"/>
                  <a:pt x="47" y="130"/>
                  <a:pt x="47" y="130"/>
                </a:cubicBezTo>
                <a:cubicBezTo>
                  <a:pt x="47" y="119"/>
                  <a:pt x="47" y="119"/>
                  <a:pt x="47" y="119"/>
                </a:cubicBezTo>
                <a:close/>
                <a:moveTo>
                  <a:pt x="47" y="173"/>
                </a:moveTo>
                <a:cubicBezTo>
                  <a:pt x="106" y="173"/>
                  <a:pt x="106" y="173"/>
                  <a:pt x="106" y="173"/>
                </a:cubicBezTo>
                <a:cubicBezTo>
                  <a:pt x="106" y="185"/>
                  <a:pt x="106" y="185"/>
                  <a:pt x="106" y="185"/>
                </a:cubicBezTo>
                <a:cubicBezTo>
                  <a:pt x="47" y="185"/>
                  <a:pt x="47" y="185"/>
                  <a:pt x="47" y="185"/>
                </a:cubicBezTo>
                <a:cubicBezTo>
                  <a:pt x="47" y="173"/>
                  <a:pt x="47" y="173"/>
                  <a:pt x="47" y="173"/>
                </a:cubicBezTo>
                <a:close/>
                <a:moveTo>
                  <a:pt x="47" y="146"/>
                </a:moveTo>
                <a:cubicBezTo>
                  <a:pt x="157" y="146"/>
                  <a:pt x="157" y="146"/>
                  <a:pt x="157" y="146"/>
                </a:cubicBezTo>
                <a:cubicBezTo>
                  <a:pt x="157" y="158"/>
                  <a:pt x="157" y="158"/>
                  <a:pt x="157" y="158"/>
                </a:cubicBezTo>
                <a:cubicBezTo>
                  <a:pt x="47" y="158"/>
                  <a:pt x="47" y="158"/>
                  <a:pt x="47" y="158"/>
                </a:cubicBezTo>
                <a:cubicBezTo>
                  <a:pt x="47" y="146"/>
                  <a:pt x="47" y="146"/>
                  <a:pt x="47" y="146"/>
                </a:cubicBezTo>
                <a:close/>
                <a:moveTo>
                  <a:pt x="81" y="0"/>
                </a:moveTo>
                <a:cubicBezTo>
                  <a:pt x="0" y="82"/>
                  <a:pt x="0" y="82"/>
                  <a:pt x="0" y="82"/>
                </a:cubicBezTo>
                <a:cubicBezTo>
                  <a:pt x="0" y="273"/>
                  <a:pt x="0" y="273"/>
                  <a:pt x="0" y="273"/>
                </a:cubicBezTo>
                <a:cubicBezTo>
                  <a:pt x="0" y="284"/>
                  <a:pt x="9" y="293"/>
                  <a:pt x="20" y="293"/>
                </a:cubicBezTo>
                <a:cubicBezTo>
                  <a:pt x="90" y="293"/>
                  <a:pt x="159" y="293"/>
                  <a:pt x="229" y="293"/>
                </a:cubicBezTo>
                <a:cubicBezTo>
                  <a:pt x="240" y="293"/>
                  <a:pt x="249" y="284"/>
                  <a:pt x="249" y="273"/>
                </a:cubicBezTo>
                <a:cubicBezTo>
                  <a:pt x="249" y="204"/>
                  <a:pt x="249" y="136"/>
                  <a:pt x="249" y="67"/>
                </a:cubicBezTo>
                <a:cubicBezTo>
                  <a:pt x="249" y="28"/>
                  <a:pt x="249" y="28"/>
                  <a:pt x="249" y="28"/>
                </a:cubicBezTo>
                <a:cubicBezTo>
                  <a:pt x="249" y="15"/>
                  <a:pt x="247" y="0"/>
                  <a:pt x="229" y="0"/>
                </a:cubicBezTo>
                <a:cubicBezTo>
                  <a:pt x="81" y="0"/>
                  <a:pt x="81" y="0"/>
                  <a:pt x="81" y="0"/>
                </a:cubicBezTo>
                <a:close/>
                <a:moveTo>
                  <a:pt x="227" y="31"/>
                </a:moveTo>
                <a:cubicBezTo>
                  <a:pt x="227" y="27"/>
                  <a:pt x="224" y="24"/>
                  <a:pt x="220" y="24"/>
                </a:cubicBezTo>
                <a:cubicBezTo>
                  <a:pt x="89" y="24"/>
                  <a:pt x="89" y="24"/>
                  <a:pt x="89" y="24"/>
                </a:cubicBezTo>
                <a:cubicBezTo>
                  <a:pt x="89" y="74"/>
                  <a:pt x="89" y="74"/>
                  <a:pt x="89" y="74"/>
                </a:cubicBezTo>
                <a:cubicBezTo>
                  <a:pt x="89" y="85"/>
                  <a:pt x="80" y="94"/>
                  <a:pt x="69" y="94"/>
                </a:cubicBezTo>
                <a:cubicBezTo>
                  <a:pt x="22" y="94"/>
                  <a:pt x="22" y="94"/>
                  <a:pt x="22" y="94"/>
                </a:cubicBezTo>
                <a:cubicBezTo>
                  <a:pt x="22" y="267"/>
                  <a:pt x="22" y="267"/>
                  <a:pt x="22" y="267"/>
                </a:cubicBezTo>
                <a:cubicBezTo>
                  <a:pt x="22" y="270"/>
                  <a:pt x="26" y="273"/>
                  <a:pt x="29" y="273"/>
                </a:cubicBezTo>
                <a:cubicBezTo>
                  <a:pt x="220" y="273"/>
                  <a:pt x="220" y="273"/>
                  <a:pt x="220" y="273"/>
                </a:cubicBezTo>
                <a:cubicBezTo>
                  <a:pt x="224" y="273"/>
                  <a:pt x="227" y="270"/>
                  <a:pt x="227" y="267"/>
                </a:cubicBezTo>
                <a:cubicBezTo>
                  <a:pt x="227" y="188"/>
                  <a:pt x="227" y="110"/>
                  <a:pt x="227" y="31"/>
                </a:cubicBezTo>
                <a:close/>
                <a:moveTo>
                  <a:pt x="44" y="70"/>
                </a:moveTo>
                <a:cubicBezTo>
                  <a:pt x="66" y="47"/>
                  <a:pt x="66" y="47"/>
                  <a:pt x="66" y="47"/>
                </a:cubicBezTo>
                <a:cubicBezTo>
                  <a:pt x="66" y="63"/>
                  <a:pt x="66" y="63"/>
                  <a:pt x="66" y="63"/>
                </a:cubicBezTo>
                <a:cubicBezTo>
                  <a:pt x="66" y="67"/>
                  <a:pt x="63" y="70"/>
                  <a:pt x="60" y="70"/>
                </a:cubicBezTo>
                <a:lnTo>
                  <a:pt x="44" y="70"/>
                </a:lnTo>
                <a:close/>
              </a:path>
            </a:pathLst>
          </a:custGeom>
          <a:solidFill>
            <a:srgbClr val="E31B23"/>
          </a:solidFill>
          <a:ln>
            <a:noFill/>
          </a:ln>
          <a:extLst/>
        </p:spPr>
        <p:txBody>
          <a:bodyPr/>
          <a:lstStyle/>
          <a:p>
            <a:endParaRPr lang="en-US"/>
          </a:p>
        </p:txBody>
      </p:sp>
      <p:cxnSp>
        <p:nvCxnSpPr>
          <p:cNvPr id="3" name="Straight Arrow Connector 2"/>
          <p:cNvCxnSpPr/>
          <p:nvPr/>
        </p:nvCxnSpPr>
        <p:spPr>
          <a:xfrm flipV="1">
            <a:off x="2300153" y="3030957"/>
            <a:ext cx="0" cy="4116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915344" y="3030956"/>
            <a:ext cx="0" cy="411683"/>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530404" y="2844814"/>
            <a:ext cx="129651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387627" y="2844814"/>
            <a:ext cx="129651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a:grpSpLocks noChangeAspect="1"/>
          </p:cNvGrpSpPr>
          <p:nvPr/>
        </p:nvGrpSpPr>
        <p:grpSpPr>
          <a:xfrm>
            <a:off x="2950307" y="2886654"/>
            <a:ext cx="289830" cy="288604"/>
            <a:chOff x="7294563" y="3441700"/>
            <a:chExt cx="1125537" cy="1120776"/>
          </a:xfrm>
          <a:solidFill>
            <a:srgbClr val="E31B23"/>
          </a:solidFill>
        </p:grpSpPr>
        <p:sp>
          <p:nvSpPr>
            <p:cNvPr id="22" name="Freeform 5"/>
            <p:cNvSpPr>
              <a:spLocks/>
            </p:cNvSpPr>
            <p:nvPr/>
          </p:nvSpPr>
          <p:spPr bwMode="auto">
            <a:xfrm>
              <a:off x="7294563" y="3970338"/>
              <a:ext cx="595312" cy="592138"/>
            </a:xfrm>
            <a:custGeom>
              <a:avLst/>
              <a:gdLst>
                <a:gd name="T0" fmla="*/ 175 w 203"/>
                <a:gd name="T1" fmla="*/ 26 h 202"/>
                <a:gd name="T2" fmla="*/ 51 w 203"/>
                <a:gd name="T3" fmla="*/ 150 h 202"/>
                <a:gd name="T4" fmla="*/ 46 w 203"/>
                <a:gd name="T5" fmla="*/ 152 h 202"/>
                <a:gd name="T6" fmla="*/ 41 w 203"/>
                <a:gd name="T7" fmla="*/ 150 h 202"/>
                <a:gd name="T8" fmla="*/ 41 w 203"/>
                <a:gd name="T9" fmla="*/ 140 h 202"/>
                <a:gd name="T10" fmla="*/ 165 w 203"/>
                <a:gd name="T11" fmla="*/ 15 h 202"/>
                <a:gd name="T12" fmla="*/ 155 w 203"/>
                <a:gd name="T13" fmla="*/ 0 h 202"/>
                <a:gd name="T14" fmla="*/ 5 w 203"/>
                <a:gd name="T15" fmla="*/ 150 h 202"/>
                <a:gd name="T16" fmla="*/ 1 w 203"/>
                <a:gd name="T17" fmla="*/ 165 h 202"/>
                <a:gd name="T18" fmla="*/ 8 w 203"/>
                <a:gd name="T19" fmla="*/ 190 h 202"/>
                <a:gd name="T20" fmla="*/ 23 w 203"/>
                <a:gd name="T21" fmla="*/ 202 h 202"/>
                <a:gd name="T22" fmla="*/ 42 w 203"/>
                <a:gd name="T23" fmla="*/ 202 h 202"/>
                <a:gd name="T24" fmla="*/ 53 w 203"/>
                <a:gd name="T25" fmla="*/ 197 h 202"/>
                <a:gd name="T26" fmla="*/ 61 w 203"/>
                <a:gd name="T27" fmla="*/ 190 h 202"/>
                <a:gd name="T28" fmla="*/ 97 w 203"/>
                <a:gd name="T29" fmla="*/ 187 h 202"/>
                <a:gd name="T30" fmla="*/ 101 w 203"/>
                <a:gd name="T31" fmla="*/ 186 h 202"/>
                <a:gd name="T32" fmla="*/ 102 w 203"/>
                <a:gd name="T33" fmla="*/ 182 h 202"/>
                <a:gd name="T34" fmla="*/ 105 w 203"/>
                <a:gd name="T35" fmla="*/ 146 h 202"/>
                <a:gd name="T36" fmla="*/ 108 w 203"/>
                <a:gd name="T37" fmla="*/ 143 h 202"/>
                <a:gd name="T38" fmla="*/ 143 w 203"/>
                <a:gd name="T39" fmla="*/ 141 h 202"/>
                <a:gd name="T40" fmla="*/ 149 w 203"/>
                <a:gd name="T41" fmla="*/ 135 h 202"/>
                <a:gd name="T42" fmla="*/ 151 w 203"/>
                <a:gd name="T43" fmla="*/ 99 h 202"/>
                <a:gd name="T44" fmla="*/ 154 w 203"/>
                <a:gd name="T45" fmla="*/ 97 h 202"/>
                <a:gd name="T46" fmla="*/ 190 w 203"/>
                <a:gd name="T47" fmla="*/ 94 h 202"/>
                <a:gd name="T48" fmla="*/ 195 w 203"/>
                <a:gd name="T49" fmla="*/ 88 h 202"/>
                <a:gd name="T50" fmla="*/ 198 w 203"/>
                <a:gd name="T51" fmla="*/ 53 h 202"/>
                <a:gd name="T52" fmla="*/ 203 w 203"/>
                <a:gd name="T53" fmla="*/ 48 h 202"/>
                <a:gd name="T54" fmla="*/ 176 w 203"/>
                <a:gd name="T55" fmla="*/ 27 h 202"/>
                <a:gd name="T56" fmla="*/ 175 w 203"/>
                <a:gd name="T57"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202">
                  <a:moveTo>
                    <a:pt x="175" y="26"/>
                  </a:moveTo>
                  <a:cubicBezTo>
                    <a:pt x="51" y="150"/>
                    <a:pt x="51" y="150"/>
                    <a:pt x="51" y="150"/>
                  </a:cubicBezTo>
                  <a:cubicBezTo>
                    <a:pt x="50" y="152"/>
                    <a:pt x="48" y="152"/>
                    <a:pt x="46" y="152"/>
                  </a:cubicBezTo>
                  <a:cubicBezTo>
                    <a:pt x="44" y="152"/>
                    <a:pt x="42" y="152"/>
                    <a:pt x="41" y="150"/>
                  </a:cubicBezTo>
                  <a:cubicBezTo>
                    <a:pt x="38" y="147"/>
                    <a:pt x="38" y="143"/>
                    <a:pt x="41" y="140"/>
                  </a:cubicBezTo>
                  <a:cubicBezTo>
                    <a:pt x="165" y="15"/>
                    <a:pt x="165" y="15"/>
                    <a:pt x="165" y="15"/>
                  </a:cubicBezTo>
                  <a:cubicBezTo>
                    <a:pt x="162" y="10"/>
                    <a:pt x="158" y="5"/>
                    <a:pt x="155" y="0"/>
                  </a:cubicBezTo>
                  <a:cubicBezTo>
                    <a:pt x="5" y="150"/>
                    <a:pt x="5" y="150"/>
                    <a:pt x="5" y="150"/>
                  </a:cubicBezTo>
                  <a:cubicBezTo>
                    <a:pt x="1" y="154"/>
                    <a:pt x="0" y="159"/>
                    <a:pt x="1" y="165"/>
                  </a:cubicBezTo>
                  <a:cubicBezTo>
                    <a:pt x="8" y="190"/>
                    <a:pt x="8" y="190"/>
                    <a:pt x="8" y="190"/>
                  </a:cubicBezTo>
                  <a:cubicBezTo>
                    <a:pt x="9" y="197"/>
                    <a:pt x="16" y="202"/>
                    <a:pt x="23" y="202"/>
                  </a:cubicBezTo>
                  <a:cubicBezTo>
                    <a:pt x="42" y="202"/>
                    <a:pt x="42" y="202"/>
                    <a:pt x="42" y="202"/>
                  </a:cubicBezTo>
                  <a:cubicBezTo>
                    <a:pt x="46" y="202"/>
                    <a:pt x="50" y="200"/>
                    <a:pt x="53" y="197"/>
                  </a:cubicBezTo>
                  <a:cubicBezTo>
                    <a:pt x="61" y="190"/>
                    <a:pt x="61" y="190"/>
                    <a:pt x="61" y="190"/>
                  </a:cubicBezTo>
                  <a:cubicBezTo>
                    <a:pt x="97" y="187"/>
                    <a:pt x="97" y="187"/>
                    <a:pt x="97" y="187"/>
                  </a:cubicBezTo>
                  <a:cubicBezTo>
                    <a:pt x="98" y="187"/>
                    <a:pt x="100" y="187"/>
                    <a:pt x="101" y="186"/>
                  </a:cubicBezTo>
                  <a:cubicBezTo>
                    <a:pt x="102" y="184"/>
                    <a:pt x="102" y="183"/>
                    <a:pt x="102" y="182"/>
                  </a:cubicBezTo>
                  <a:cubicBezTo>
                    <a:pt x="105" y="146"/>
                    <a:pt x="105" y="146"/>
                    <a:pt x="105" y="146"/>
                  </a:cubicBezTo>
                  <a:cubicBezTo>
                    <a:pt x="108" y="143"/>
                    <a:pt x="108" y="143"/>
                    <a:pt x="108" y="143"/>
                  </a:cubicBezTo>
                  <a:cubicBezTo>
                    <a:pt x="143" y="141"/>
                    <a:pt x="143" y="141"/>
                    <a:pt x="143" y="141"/>
                  </a:cubicBezTo>
                  <a:cubicBezTo>
                    <a:pt x="146" y="141"/>
                    <a:pt x="149" y="138"/>
                    <a:pt x="149" y="135"/>
                  </a:cubicBezTo>
                  <a:cubicBezTo>
                    <a:pt x="151" y="99"/>
                    <a:pt x="151" y="99"/>
                    <a:pt x="151" y="99"/>
                  </a:cubicBezTo>
                  <a:cubicBezTo>
                    <a:pt x="154" y="97"/>
                    <a:pt x="154" y="97"/>
                    <a:pt x="154" y="97"/>
                  </a:cubicBezTo>
                  <a:cubicBezTo>
                    <a:pt x="190" y="94"/>
                    <a:pt x="190" y="94"/>
                    <a:pt x="190" y="94"/>
                  </a:cubicBezTo>
                  <a:cubicBezTo>
                    <a:pt x="193" y="94"/>
                    <a:pt x="195" y="92"/>
                    <a:pt x="195" y="88"/>
                  </a:cubicBezTo>
                  <a:cubicBezTo>
                    <a:pt x="198" y="53"/>
                    <a:pt x="198" y="53"/>
                    <a:pt x="198" y="53"/>
                  </a:cubicBezTo>
                  <a:cubicBezTo>
                    <a:pt x="203" y="48"/>
                    <a:pt x="203" y="48"/>
                    <a:pt x="203" y="48"/>
                  </a:cubicBezTo>
                  <a:cubicBezTo>
                    <a:pt x="193" y="42"/>
                    <a:pt x="184" y="35"/>
                    <a:pt x="176" y="27"/>
                  </a:cubicBezTo>
                  <a:cubicBezTo>
                    <a:pt x="176" y="27"/>
                    <a:pt x="175" y="27"/>
                    <a:pt x="175"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23" name="Freeform 6"/>
            <p:cNvSpPr>
              <a:spLocks noEditPoints="1"/>
            </p:cNvSpPr>
            <p:nvPr/>
          </p:nvSpPr>
          <p:spPr bwMode="auto">
            <a:xfrm>
              <a:off x="7716838" y="3441700"/>
              <a:ext cx="703262" cy="701675"/>
            </a:xfrm>
            <a:custGeom>
              <a:avLst/>
              <a:gdLst>
                <a:gd name="T0" fmla="*/ 197 w 240"/>
                <a:gd name="T1" fmla="*/ 42 h 239"/>
                <a:gd name="T2" fmla="*/ 42 w 240"/>
                <a:gd name="T3" fmla="*/ 42 h 239"/>
                <a:gd name="T4" fmla="*/ 42 w 240"/>
                <a:gd name="T5" fmla="*/ 197 h 239"/>
                <a:gd name="T6" fmla="*/ 197 w 240"/>
                <a:gd name="T7" fmla="*/ 197 h 239"/>
                <a:gd name="T8" fmla="*/ 197 w 240"/>
                <a:gd name="T9" fmla="*/ 42 h 239"/>
                <a:gd name="T10" fmla="*/ 166 w 240"/>
                <a:gd name="T11" fmla="*/ 110 h 239"/>
                <a:gd name="T12" fmla="*/ 129 w 240"/>
                <a:gd name="T13" fmla="*/ 110 h 239"/>
                <a:gd name="T14" fmla="*/ 129 w 240"/>
                <a:gd name="T15" fmla="*/ 73 h 239"/>
                <a:gd name="T16" fmla="*/ 166 w 240"/>
                <a:gd name="T17" fmla="*/ 73 h 239"/>
                <a:gd name="T18" fmla="*/ 166 w 240"/>
                <a:gd name="T19" fmla="*/ 11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39">
                  <a:moveTo>
                    <a:pt x="197" y="42"/>
                  </a:moveTo>
                  <a:cubicBezTo>
                    <a:pt x="154" y="0"/>
                    <a:pt x="85" y="0"/>
                    <a:pt x="42" y="42"/>
                  </a:cubicBezTo>
                  <a:cubicBezTo>
                    <a:pt x="0" y="85"/>
                    <a:pt x="0" y="154"/>
                    <a:pt x="42" y="197"/>
                  </a:cubicBezTo>
                  <a:cubicBezTo>
                    <a:pt x="85" y="239"/>
                    <a:pt x="154" y="239"/>
                    <a:pt x="197" y="197"/>
                  </a:cubicBezTo>
                  <a:cubicBezTo>
                    <a:pt x="240" y="154"/>
                    <a:pt x="240" y="85"/>
                    <a:pt x="197" y="42"/>
                  </a:cubicBezTo>
                  <a:close/>
                  <a:moveTo>
                    <a:pt x="166" y="110"/>
                  </a:moveTo>
                  <a:cubicBezTo>
                    <a:pt x="156" y="121"/>
                    <a:pt x="139" y="121"/>
                    <a:pt x="129" y="110"/>
                  </a:cubicBezTo>
                  <a:cubicBezTo>
                    <a:pt x="118" y="100"/>
                    <a:pt x="118" y="84"/>
                    <a:pt x="129" y="73"/>
                  </a:cubicBezTo>
                  <a:cubicBezTo>
                    <a:pt x="139" y="63"/>
                    <a:pt x="156" y="63"/>
                    <a:pt x="166" y="73"/>
                  </a:cubicBezTo>
                  <a:cubicBezTo>
                    <a:pt x="176" y="84"/>
                    <a:pt x="176" y="100"/>
                    <a:pt x="166"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grpSp>
        <p:nvGrpSpPr>
          <p:cNvPr id="24" name="Group 23"/>
          <p:cNvGrpSpPr>
            <a:grpSpLocks noChangeAspect="1"/>
          </p:cNvGrpSpPr>
          <p:nvPr/>
        </p:nvGrpSpPr>
        <p:grpSpPr>
          <a:xfrm>
            <a:off x="4858807" y="2876158"/>
            <a:ext cx="289830" cy="288604"/>
            <a:chOff x="7294563" y="3441700"/>
            <a:chExt cx="1125537" cy="1120776"/>
          </a:xfrm>
          <a:solidFill>
            <a:srgbClr val="E31B23"/>
          </a:solidFill>
        </p:grpSpPr>
        <p:sp>
          <p:nvSpPr>
            <p:cNvPr id="25" name="Freeform 5"/>
            <p:cNvSpPr>
              <a:spLocks/>
            </p:cNvSpPr>
            <p:nvPr/>
          </p:nvSpPr>
          <p:spPr bwMode="auto">
            <a:xfrm>
              <a:off x="7294563" y="3970338"/>
              <a:ext cx="595312" cy="592138"/>
            </a:xfrm>
            <a:custGeom>
              <a:avLst/>
              <a:gdLst>
                <a:gd name="T0" fmla="*/ 175 w 203"/>
                <a:gd name="T1" fmla="*/ 26 h 202"/>
                <a:gd name="T2" fmla="*/ 51 w 203"/>
                <a:gd name="T3" fmla="*/ 150 h 202"/>
                <a:gd name="T4" fmla="*/ 46 w 203"/>
                <a:gd name="T5" fmla="*/ 152 h 202"/>
                <a:gd name="T6" fmla="*/ 41 w 203"/>
                <a:gd name="T7" fmla="*/ 150 h 202"/>
                <a:gd name="T8" fmla="*/ 41 w 203"/>
                <a:gd name="T9" fmla="*/ 140 h 202"/>
                <a:gd name="T10" fmla="*/ 165 w 203"/>
                <a:gd name="T11" fmla="*/ 15 h 202"/>
                <a:gd name="T12" fmla="*/ 155 w 203"/>
                <a:gd name="T13" fmla="*/ 0 h 202"/>
                <a:gd name="T14" fmla="*/ 5 w 203"/>
                <a:gd name="T15" fmla="*/ 150 h 202"/>
                <a:gd name="T16" fmla="*/ 1 w 203"/>
                <a:gd name="T17" fmla="*/ 165 h 202"/>
                <a:gd name="T18" fmla="*/ 8 w 203"/>
                <a:gd name="T19" fmla="*/ 190 h 202"/>
                <a:gd name="T20" fmla="*/ 23 w 203"/>
                <a:gd name="T21" fmla="*/ 202 h 202"/>
                <a:gd name="T22" fmla="*/ 42 w 203"/>
                <a:gd name="T23" fmla="*/ 202 h 202"/>
                <a:gd name="T24" fmla="*/ 53 w 203"/>
                <a:gd name="T25" fmla="*/ 197 h 202"/>
                <a:gd name="T26" fmla="*/ 61 w 203"/>
                <a:gd name="T27" fmla="*/ 190 h 202"/>
                <a:gd name="T28" fmla="*/ 97 w 203"/>
                <a:gd name="T29" fmla="*/ 187 h 202"/>
                <a:gd name="T30" fmla="*/ 101 w 203"/>
                <a:gd name="T31" fmla="*/ 186 h 202"/>
                <a:gd name="T32" fmla="*/ 102 w 203"/>
                <a:gd name="T33" fmla="*/ 182 h 202"/>
                <a:gd name="T34" fmla="*/ 105 w 203"/>
                <a:gd name="T35" fmla="*/ 146 h 202"/>
                <a:gd name="T36" fmla="*/ 108 w 203"/>
                <a:gd name="T37" fmla="*/ 143 h 202"/>
                <a:gd name="T38" fmla="*/ 143 w 203"/>
                <a:gd name="T39" fmla="*/ 141 h 202"/>
                <a:gd name="T40" fmla="*/ 149 w 203"/>
                <a:gd name="T41" fmla="*/ 135 h 202"/>
                <a:gd name="T42" fmla="*/ 151 w 203"/>
                <a:gd name="T43" fmla="*/ 99 h 202"/>
                <a:gd name="T44" fmla="*/ 154 w 203"/>
                <a:gd name="T45" fmla="*/ 97 h 202"/>
                <a:gd name="T46" fmla="*/ 190 w 203"/>
                <a:gd name="T47" fmla="*/ 94 h 202"/>
                <a:gd name="T48" fmla="*/ 195 w 203"/>
                <a:gd name="T49" fmla="*/ 88 h 202"/>
                <a:gd name="T50" fmla="*/ 198 w 203"/>
                <a:gd name="T51" fmla="*/ 53 h 202"/>
                <a:gd name="T52" fmla="*/ 203 w 203"/>
                <a:gd name="T53" fmla="*/ 48 h 202"/>
                <a:gd name="T54" fmla="*/ 176 w 203"/>
                <a:gd name="T55" fmla="*/ 27 h 202"/>
                <a:gd name="T56" fmla="*/ 175 w 203"/>
                <a:gd name="T57"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202">
                  <a:moveTo>
                    <a:pt x="175" y="26"/>
                  </a:moveTo>
                  <a:cubicBezTo>
                    <a:pt x="51" y="150"/>
                    <a:pt x="51" y="150"/>
                    <a:pt x="51" y="150"/>
                  </a:cubicBezTo>
                  <a:cubicBezTo>
                    <a:pt x="50" y="152"/>
                    <a:pt x="48" y="152"/>
                    <a:pt x="46" y="152"/>
                  </a:cubicBezTo>
                  <a:cubicBezTo>
                    <a:pt x="44" y="152"/>
                    <a:pt x="42" y="152"/>
                    <a:pt x="41" y="150"/>
                  </a:cubicBezTo>
                  <a:cubicBezTo>
                    <a:pt x="38" y="147"/>
                    <a:pt x="38" y="143"/>
                    <a:pt x="41" y="140"/>
                  </a:cubicBezTo>
                  <a:cubicBezTo>
                    <a:pt x="165" y="15"/>
                    <a:pt x="165" y="15"/>
                    <a:pt x="165" y="15"/>
                  </a:cubicBezTo>
                  <a:cubicBezTo>
                    <a:pt x="162" y="10"/>
                    <a:pt x="158" y="5"/>
                    <a:pt x="155" y="0"/>
                  </a:cubicBezTo>
                  <a:cubicBezTo>
                    <a:pt x="5" y="150"/>
                    <a:pt x="5" y="150"/>
                    <a:pt x="5" y="150"/>
                  </a:cubicBezTo>
                  <a:cubicBezTo>
                    <a:pt x="1" y="154"/>
                    <a:pt x="0" y="159"/>
                    <a:pt x="1" y="165"/>
                  </a:cubicBezTo>
                  <a:cubicBezTo>
                    <a:pt x="8" y="190"/>
                    <a:pt x="8" y="190"/>
                    <a:pt x="8" y="190"/>
                  </a:cubicBezTo>
                  <a:cubicBezTo>
                    <a:pt x="9" y="197"/>
                    <a:pt x="16" y="202"/>
                    <a:pt x="23" y="202"/>
                  </a:cubicBezTo>
                  <a:cubicBezTo>
                    <a:pt x="42" y="202"/>
                    <a:pt x="42" y="202"/>
                    <a:pt x="42" y="202"/>
                  </a:cubicBezTo>
                  <a:cubicBezTo>
                    <a:pt x="46" y="202"/>
                    <a:pt x="50" y="200"/>
                    <a:pt x="53" y="197"/>
                  </a:cubicBezTo>
                  <a:cubicBezTo>
                    <a:pt x="61" y="190"/>
                    <a:pt x="61" y="190"/>
                    <a:pt x="61" y="190"/>
                  </a:cubicBezTo>
                  <a:cubicBezTo>
                    <a:pt x="97" y="187"/>
                    <a:pt x="97" y="187"/>
                    <a:pt x="97" y="187"/>
                  </a:cubicBezTo>
                  <a:cubicBezTo>
                    <a:pt x="98" y="187"/>
                    <a:pt x="100" y="187"/>
                    <a:pt x="101" y="186"/>
                  </a:cubicBezTo>
                  <a:cubicBezTo>
                    <a:pt x="102" y="184"/>
                    <a:pt x="102" y="183"/>
                    <a:pt x="102" y="182"/>
                  </a:cubicBezTo>
                  <a:cubicBezTo>
                    <a:pt x="105" y="146"/>
                    <a:pt x="105" y="146"/>
                    <a:pt x="105" y="146"/>
                  </a:cubicBezTo>
                  <a:cubicBezTo>
                    <a:pt x="108" y="143"/>
                    <a:pt x="108" y="143"/>
                    <a:pt x="108" y="143"/>
                  </a:cubicBezTo>
                  <a:cubicBezTo>
                    <a:pt x="143" y="141"/>
                    <a:pt x="143" y="141"/>
                    <a:pt x="143" y="141"/>
                  </a:cubicBezTo>
                  <a:cubicBezTo>
                    <a:pt x="146" y="141"/>
                    <a:pt x="149" y="138"/>
                    <a:pt x="149" y="135"/>
                  </a:cubicBezTo>
                  <a:cubicBezTo>
                    <a:pt x="151" y="99"/>
                    <a:pt x="151" y="99"/>
                    <a:pt x="151" y="99"/>
                  </a:cubicBezTo>
                  <a:cubicBezTo>
                    <a:pt x="154" y="97"/>
                    <a:pt x="154" y="97"/>
                    <a:pt x="154" y="97"/>
                  </a:cubicBezTo>
                  <a:cubicBezTo>
                    <a:pt x="190" y="94"/>
                    <a:pt x="190" y="94"/>
                    <a:pt x="190" y="94"/>
                  </a:cubicBezTo>
                  <a:cubicBezTo>
                    <a:pt x="193" y="94"/>
                    <a:pt x="195" y="92"/>
                    <a:pt x="195" y="88"/>
                  </a:cubicBezTo>
                  <a:cubicBezTo>
                    <a:pt x="198" y="53"/>
                    <a:pt x="198" y="53"/>
                    <a:pt x="198" y="53"/>
                  </a:cubicBezTo>
                  <a:cubicBezTo>
                    <a:pt x="203" y="48"/>
                    <a:pt x="203" y="48"/>
                    <a:pt x="203" y="48"/>
                  </a:cubicBezTo>
                  <a:cubicBezTo>
                    <a:pt x="193" y="42"/>
                    <a:pt x="184" y="35"/>
                    <a:pt x="176" y="27"/>
                  </a:cubicBezTo>
                  <a:cubicBezTo>
                    <a:pt x="176" y="27"/>
                    <a:pt x="175" y="27"/>
                    <a:pt x="175"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26" name="Freeform 6"/>
            <p:cNvSpPr>
              <a:spLocks noEditPoints="1"/>
            </p:cNvSpPr>
            <p:nvPr/>
          </p:nvSpPr>
          <p:spPr bwMode="auto">
            <a:xfrm>
              <a:off x="7716838" y="3441700"/>
              <a:ext cx="703262" cy="701675"/>
            </a:xfrm>
            <a:custGeom>
              <a:avLst/>
              <a:gdLst>
                <a:gd name="T0" fmla="*/ 197 w 240"/>
                <a:gd name="T1" fmla="*/ 42 h 239"/>
                <a:gd name="T2" fmla="*/ 42 w 240"/>
                <a:gd name="T3" fmla="*/ 42 h 239"/>
                <a:gd name="T4" fmla="*/ 42 w 240"/>
                <a:gd name="T5" fmla="*/ 197 h 239"/>
                <a:gd name="T6" fmla="*/ 197 w 240"/>
                <a:gd name="T7" fmla="*/ 197 h 239"/>
                <a:gd name="T8" fmla="*/ 197 w 240"/>
                <a:gd name="T9" fmla="*/ 42 h 239"/>
                <a:gd name="T10" fmla="*/ 166 w 240"/>
                <a:gd name="T11" fmla="*/ 110 h 239"/>
                <a:gd name="T12" fmla="*/ 129 w 240"/>
                <a:gd name="T13" fmla="*/ 110 h 239"/>
                <a:gd name="T14" fmla="*/ 129 w 240"/>
                <a:gd name="T15" fmla="*/ 73 h 239"/>
                <a:gd name="T16" fmla="*/ 166 w 240"/>
                <a:gd name="T17" fmla="*/ 73 h 239"/>
                <a:gd name="T18" fmla="*/ 166 w 240"/>
                <a:gd name="T19" fmla="*/ 11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39">
                  <a:moveTo>
                    <a:pt x="197" y="42"/>
                  </a:moveTo>
                  <a:cubicBezTo>
                    <a:pt x="154" y="0"/>
                    <a:pt x="85" y="0"/>
                    <a:pt x="42" y="42"/>
                  </a:cubicBezTo>
                  <a:cubicBezTo>
                    <a:pt x="0" y="85"/>
                    <a:pt x="0" y="154"/>
                    <a:pt x="42" y="197"/>
                  </a:cubicBezTo>
                  <a:cubicBezTo>
                    <a:pt x="85" y="239"/>
                    <a:pt x="154" y="239"/>
                    <a:pt x="197" y="197"/>
                  </a:cubicBezTo>
                  <a:cubicBezTo>
                    <a:pt x="240" y="154"/>
                    <a:pt x="240" y="85"/>
                    <a:pt x="197" y="42"/>
                  </a:cubicBezTo>
                  <a:close/>
                  <a:moveTo>
                    <a:pt x="166" y="110"/>
                  </a:moveTo>
                  <a:cubicBezTo>
                    <a:pt x="156" y="121"/>
                    <a:pt x="139" y="121"/>
                    <a:pt x="129" y="110"/>
                  </a:cubicBezTo>
                  <a:cubicBezTo>
                    <a:pt x="118" y="100"/>
                    <a:pt x="118" y="84"/>
                    <a:pt x="129" y="73"/>
                  </a:cubicBezTo>
                  <a:cubicBezTo>
                    <a:pt x="139" y="63"/>
                    <a:pt x="156" y="63"/>
                    <a:pt x="166" y="73"/>
                  </a:cubicBezTo>
                  <a:cubicBezTo>
                    <a:pt x="176" y="84"/>
                    <a:pt x="176" y="100"/>
                    <a:pt x="166"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sp>
        <p:nvSpPr>
          <p:cNvPr id="27" name="TextBox 26"/>
          <p:cNvSpPr txBox="1"/>
          <p:nvPr/>
        </p:nvSpPr>
        <p:spPr>
          <a:xfrm>
            <a:off x="1832717" y="3928433"/>
            <a:ext cx="934871" cy="246221"/>
          </a:xfrm>
          <a:prstGeom prst="rect">
            <a:avLst/>
          </a:prstGeom>
          <a:noFill/>
        </p:spPr>
        <p:txBody>
          <a:bodyPr wrap="none" rtlCol="0">
            <a:spAutoFit/>
          </a:bodyPr>
          <a:lstStyle/>
          <a:p>
            <a:r>
              <a:rPr lang="en-US" sz="1000" dirty="0" smtClean="0">
                <a:solidFill>
                  <a:srgbClr val="D8262C"/>
                </a:solidFill>
              </a:rPr>
              <a:t>Plain text file</a:t>
            </a:r>
            <a:endParaRPr lang="en-US" sz="1000" dirty="0">
              <a:solidFill>
                <a:srgbClr val="D8262C"/>
              </a:solidFill>
            </a:endParaRPr>
          </a:p>
        </p:txBody>
      </p:sp>
      <p:sp>
        <p:nvSpPr>
          <p:cNvPr id="28" name="TextBox 27"/>
          <p:cNvSpPr txBox="1"/>
          <p:nvPr/>
        </p:nvSpPr>
        <p:spPr>
          <a:xfrm>
            <a:off x="5426140" y="3928432"/>
            <a:ext cx="934871" cy="246221"/>
          </a:xfrm>
          <a:prstGeom prst="rect">
            <a:avLst/>
          </a:prstGeom>
          <a:noFill/>
        </p:spPr>
        <p:txBody>
          <a:bodyPr wrap="none" rtlCol="0">
            <a:spAutoFit/>
          </a:bodyPr>
          <a:lstStyle/>
          <a:p>
            <a:r>
              <a:rPr lang="en-US" sz="1000" dirty="0" smtClean="0">
                <a:solidFill>
                  <a:srgbClr val="D8262C"/>
                </a:solidFill>
              </a:rPr>
              <a:t>Plain text file</a:t>
            </a:r>
            <a:endParaRPr lang="en-US" sz="1000" dirty="0">
              <a:solidFill>
                <a:srgbClr val="D8262C"/>
              </a:solidFill>
            </a:endParaRPr>
          </a:p>
        </p:txBody>
      </p:sp>
      <p:sp>
        <p:nvSpPr>
          <p:cNvPr id="29" name="TextBox 28"/>
          <p:cNvSpPr txBox="1"/>
          <p:nvPr/>
        </p:nvSpPr>
        <p:spPr>
          <a:xfrm>
            <a:off x="6144643" y="2706514"/>
            <a:ext cx="678391" cy="246221"/>
          </a:xfrm>
          <a:prstGeom prst="rect">
            <a:avLst/>
          </a:prstGeom>
          <a:noFill/>
        </p:spPr>
        <p:txBody>
          <a:bodyPr wrap="none" rtlCol="0">
            <a:spAutoFit/>
          </a:bodyPr>
          <a:lstStyle/>
          <a:p>
            <a:r>
              <a:rPr lang="en-US" sz="1000" dirty="0" smtClean="0">
                <a:solidFill>
                  <a:srgbClr val="D8262C"/>
                </a:solidFill>
              </a:rPr>
              <a:t>Receiver</a:t>
            </a:r>
            <a:endParaRPr lang="en-US" sz="1000" dirty="0">
              <a:solidFill>
                <a:srgbClr val="D8262C"/>
              </a:solidFill>
            </a:endParaRPr>
          </a:p>
        </p:txBody>
      </p:sp>
      <p:sp>
        <p:nvSpPr>
          <p:cNvPr id="30" name="TextBox 29"/>
          <p:cNvSpPr txBox="1"/>
          <p:nvPr/>
        </p:nvSpPr>
        <p:spPr>
          <a:xfrm>
            <a:off x="1515986" y="2706513"/>
            <a:ext cx="587020" cy="246221"/>
          </a:xfrm>
          <a:prstGeom prst="rect">
            <a:avLst/>
          </a:prstGeom>
          <a:noFill/>
        </p:spPr>
        <p:txBody>
          <a:bodyPr wrap="none" rtlCol="0">
            <a:spAutoFit/>
          </a:bodyPr>
          <a:lstStyle/>
          <a:p>
            <a:r>
              <a:rPr lang="en-US" sz="1000" dirty="0" smtClean="0">
                <a:solidFill>
                  <a:srgbClr val="D8262C"/>
                </a:solidFill>
              </a:rPr>
              <a:t>Sender</a:t>
            </a:r>
            <a:endParaRPr lang="en-US" sz="1000" dirty="0">
              <a:solidFill>
                <a:srgbClr val="D8262C"/>
              </a:solidFill>
            </a:endParaRPr>
          </a:p>
        </p:txBody>
      </p:sp>
      <p:sp>
        <p:nvSpPr>
          <p:cNvPr id="31" name="TextBox 30"/>
          <p:cNvSpPr txBox="1"/>
          <p:nvPr/>
        </p:nvSpPr>
        <p:spPr>
          <a:xfrm>
            <a:off x="2861941" y="2576825"/>
            <a:ext cx="615874" cy="246221"/>
          </a:xfrm>
          <a:prstGeom prst="rect">
            <a:avLst/>
          </a:prstGeom>
          <a:noFill/>
        </p:spPr>
        <p:txBody>
          <a:bodyPr wrap="none" rtlCol="0">
            <a:spAutoFit/>
          </a:bodyPr>
          <a:lstStyle/>
          <a:p>
            <a:r>
              <a:rPr lang="en-US" sz="1000" dirty="0" smtClean="0">
                <a:solidFill>
                  <a:srgbClr val="D8262C"/>
                </a:solidFill>
              </a:rPr>
              <a:t>encrypt</a:t>
            </a:r>
            <a:endParaRPr lang="en-US" sz="1000" dirty="0">
              <a:solidFill>
                <a:srgbClr val="D8262C"/>
              </a:solidFill>
            </a:endParaRPr>
          </a:p>
        </p:txBody>
      </p:sp>
      <p:sp>
        <p:nvSpPr>
          <p:cNvPr id="32" name="TextBox 31"/>
          <p:cNvSpPr txBox="1"/>
          <p:nvPr/>
        </p:nvSpPr>
        <p:spPr>
          <a:xfrm>
            <a:off x="3708299" y="3175258"/>
            <a:ext cx="971741" cy="246221"/>
          </a:xfrm>
          <a:prstGeom prst="rect">
            <a:avLst/>
          </a:prstGeom>
          <a:noFill/>
        </p:spPr>
        <p:txBody>
          <a:bodyPr wrap="none" rtlCol="0">
            <a:spAutoFit/>
          </a:bodyPr>
          <a:lstStyle/>
          <a:p>
            <a:r>
              <a:rPr lang="en-US" sz="1000" dirty="0" smtClean="0">
                <a:solidFill>
                  <a:srgbClr val="D8262C"/>
                </a:solidFill>
              </a:rPr>
              <a:t>Encrypted file</a:t>
            </a:r>
            <a:endParaRPr lang="en-US" sz="1000" dirty="0">
              <a:solidFill>
                <a:srgbClr val="D8262C"/>
              </a:solidFill>
            </a:endParaRPr>
          </a:p>
        </p:txBody>
      </p:sp>
      <p:sp>
        <p:nvSpPr>
          <p:cNvPr id="33" name="TextBox 32"/>
          <p:cNvSpPr txBox="1"/>
          <p:nvPr/>
        </p:nvSpPr>
        <p:spPr>
          <a:xfrm>
            <a:off x="4727947" y="2578646"/>
            <a:ext cx="615874" cy="246221"/>
          </a:xfrm>
          <a:prstGeom prst="rect">
            <a:avLst/>
          </a:prstGeom>
          <a:noFill/>
        </p:spPr>
        <p:txBody>
          <a:bodyPr wrap="none" rtlCol="0">
            <a:spAutoFit/>
          </a:bodyPr>
          <a:lstStyle/>
          <a:p>
            <a:r>
              <a:rPr lang="en-US" sz="1000" dirty="0" smtClean="0">
                <a:solidFill>
                  <a:srgbClr val="D8262C"/>
                </a:solidFill>
              </a:rPr>
              <a:t>decrypt</a:t>
            </a:r>
            <a:endParaRPr lang="en-US" sz="1000" dirty="0">
              <a:solidFill>
                <a:srgbClr val="D8262C"/>
              </a:solidFill>
            </a:endParaRPr>
          </a:p>
        </p:txBody>
      </p:sp>
      <p:sp>
        <p:nvSpPr>
          <p:cNvPr id="34" name="TextBox 33"/>
          <p:cNvSpPr txBox="1"/>
          <p:nvPr/>
        </p:nvSpPr>
        <p:spPr>
          <a:xfrm>
            <a:off x="2719017" y="3214649"/>
            <a:ext cx="819455" cy="246221"/>
          </a:xfrm>
          <a:prstGeom prst="rect">
            <a:avLst/>
          </a:prstGeom>
          <a:noFill/>
        </p:spPr>
        <p:txBody>
          <a:bodyPr wrap="none" rtlCol="0">
            <a:spAutoFit/>
          </a:bodyPr>
          <a:lstStyle/>
          <a:p>
            <a:r>
              <a:rPr lang="en-US" sz="1000" dirty="0" smtClean="0">
                <a:solidFill>
                  <a:srgbClr val="D8262C"/>
                </a:solidFill>
              </a:rPr>
              <a:t>Shared key</a:t>
            </a:r>
            <a:endParaRPr lang="en-US" sz="1000" dirty="0">
              <a:solidFill>
                <a:srgbClr val="D8262C"/>
              </a:solidFill>
            </a:endParaRPr>
          </a:p>
        </p:txBody>
      </p:sp>
      <p:sp>
        <p:nvSpPr>
          <p:cNvPr id="35" name="TextBox 34"/>
          <p:cNvSpPr txBox="1"/>
          <p:nvPr/>
        </p:nvSpPr>
        <p:spPr>
          <a:xfrm>
            <a:off x="4626156" y="3219897"/>
            <a:ext cx="819455" cy="246221"/>
          </a:xfrm>
          <a:prstGeom prst="rect">
            <a:avLst/>
          </a:prstGeom>
          <a:noFill/>
        </p:spPr>
        <p:txBody>
          <a:bodyPr wrap="none" rtlCol="0">
            <a:spAutoFit/>
          </a:bodyPr>
          <a:lstStyle/>
          <a:p>
            <a:r>
              <a:rPr lang="en-US" sz="1000" dirty="0" smtClean="0">
                <a:solidFill>
                  <a:srgbClr val="D8262C"/>
                </a:solidFill>
              </a:rPr>
              <a:t>Shared key</a:t>
            </a:r>
            <a:endParaRPr lang="en-US" sz="1000" dirty="0">
              <a:solidFill>
                <a:srgbClr val="D8262C"/>
              </a:solidFill>
            </a:endParaRPr>
          </a:p>
        </p:txBody>
      </p:sp>
    </p:spTree>
    <p:extLst>
      <p:ext uri="{BB962C8B-B14F-4D97-AF65-F5344CB8AC3E}">
        <p14:creationId xmlns:p14="http://schemas.microsoft.com/office/powerpoint/2010/main" val="159779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7502"/>
            <a:ext cx="6584996" cy="478952"/>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Symmetric encryption</a:t>
            </a:r>
            <a:endParaRPr lang="en-US" sz="2800" dirty="0"/>
          </a:p>
        </p:txBody>
      </p:sp>
      <p:sp>
        <p:nvSpPr>
          <p:cNvPr id="11" name="Rectangle 7"/>
          <p:cNvSpPr>
            <a:spLocks noGrp="1" noChangeArrowheads="1"/>
          </p:cNvSpPr>
          <p:nvPr>
            <p:ph idx="1"/>
          </p:nvPr>
        </p:nvSpPr>
        <p:spPr>
          <a:xfrm>
            <a:off x="285750" y="904978"/>
            <a:ext cx="7772400" cy="3394472"/>
          </a:xfrm>
        </p:spPr>
        <p:txBody>
          <a:bodyPr>
            <a:normAutofit fontScale="85000" lnSpcReduction="10000"/>
          </a:bodyPr>
          <a:lstStyle/>
          <a:p>
            <a:pPr marL="285750" indent="-285750">
              <a:buFont typeface="Arial" panose="020B0604020202020204" pitchFamily="34" charset="0"/>
              <a:buChar char="•"/>
            </a:pPr>
            <a:r>
              <a:rPr lang="en-US" sz="2000" dirty="0" smtClean="0">
                <a:solidFill>
                  <a:schemeClr val="accent4">
                    <a:lumMod val="75000"/>
                  </a:schemeClr>
                </a:solidFill>
              </a:rPr>
              <a:t>Have a look at </a:t>
            </a:r>
            <a:r>
              <a:rPr lang="en-US" sz="2000" dirty="0" err="1" smtClean="0">
                <a:solidFill>
                  <a:schemeClr val="accent4">
                    <a:lumMod val="75000"/>
                  </a:schemeClr>
                </a:solidFill>
              </a:rPr>
              <a:t>javax.crypto.Cipher</a:t>
            </a:r>
            <a:endParaRPr lang="en-US" sz="2000" dirty="0" smtClean="0">
              <a:solidFill>
                <a:schemeClr val="accent4">
                  <a:lumMod val="75000"/>
                </a:schemeClr>
              </a:solidFill>
            </a:endParaRPr>
          </a:p>
          <a:p>
            <a:pPr marL="285750" indent="-285750">
              <a:buFont typeface="Arial" panose="020B0604020202020204" pitchFamily="34" charset="0"/>
              <a:buChar char="•"/>
            </a:pPr>
            <a:r>
              <a:rPr lang="en-US" sz="2000" dirty="0" smtClean="0">
                <a:solidFill>
                  <a:schemeClr val="accent4">
                    <a:lumMod val="75000"/>
                  </a:schemeClr>
                </a:solidFill>
              </a:rPr>
              <a:t>Create an instance of the cipher by using the appropriate implementation.</a:t>
            </a:r>
          </a:p>
          <a:p>
            <a:pPr marL="285750" indent="-285750">
              <a:buFont typeface="Arial" panose="020B0604020202020204" pitchFamily="34" charset="0"/>
              <a:buChar char="•"/>
            </a:pPr>
            <a:r>
              <a:rPr lang="en-US" sz="2000" dirty="0" smtClean="0">
                <a:solidFill>
                  <a:schemeClr val="accent4">
                    <a:lumMod val="75000"/>
                  </a:schemeClr>
                </a:solidFill>
              </a:rPr>
              <a:t>AES – considered secure enough. Use “</a:t>
            </a:r>
            <a:r>
              <a:rPr lang="en-US" sz="2000" dirty="0">
                <a:solidFill>
                  <a:schemeClr val="accent4">
                    <a:lumMod val="75000"/>
                  </a:schemeClr>
                </a:solidFill>
              </a:rPr>
              <a:t>AES/CBC/</a:t>
            </a:r>
            <a:r>
              <a:rPr lang="en-US" sz="2000" dirty="0" err="1">
                <a:solidFill>
                  <a:schemeClr val="accent4">
                    <a:lumMod val="75000"/>
                  </a:schemeClr>
                </a:solidFill>
              </a:rPr>
              <a:t>NoPadding</a:t>
            </a:r>
            <a:r>
              <a:rPr lang="en-US" sz="2000" dirty="0" smtClean="0">
                <a:solidFill>
                  <a:schemeClr val="accent4">
                    <a:lumMod val="75000"/>
                  </a:schemeClr>
                </a:solidFill>
              </a:rPr>
              <a:t>” and “</a:t>
            </a:r>
            <a:r>
              <a:rPr lang="en-US" sz="2000" dirty="0" err="1" smtClean="0">
                <a:solidFill>
                  <a:schemeClr val="accent4">
                    <a:lumMod val="75000"/>
                  </a:schemeClr>
                </a:solidFill>
              </a:rPr>
              <a:t>SunJCE</a:t>
            </a:r>
            <a:r>
              <a:rPr lang="en-US" sz="2000" dirty="0" smtClean="0">
                <a:solidFill>
                  <a:schemeClr val="accent4">
                    <a:lumMod val="75000"/>
                  </a:schemeClr>
                </a:solidFill>
              </a:rPr>
              <a:t>” as provider.</a:t>
            </a:r>
          </a:p>
          <a:p>
            <a:pPr marL="285750" indent="-285750">
              <a:buFont typeface="Arial" panose="020B0604020202020204" pitchFamily="34" charset="0"/>
              <a:buChar char="•"/>
            </a:pPr>
            <a:r>
              <a:rPr lang="en-US" sz="2000" dirty="0" smtClean="0">
                <a:solidFill>
                  <a:schemeClr val="accent4">
                    <a:lumMod val="75000"/>
                  </a:schemeClr>
                </a:solidFill>
              </a:rPr>
              <a:t>AES – 128 bit key, content is encrypted in 128 bit blocks</a:t>
            </a:r>
          </a:p>
          <a:p>
            <a:pPr marL="285750" indent="-285750">
              <a:buFont typeface="Arial" panose="020B0604020202020204" pitchFamily="34" charset="0"/>
              <a:buChar char="•"/>
            </a:pPr>
            <a:r>
              <a:rPr lang="en-US" sz="2000" dirty="0" smtClean="0">
                <a:solidFill>
                  <a:schemeClr val="accent4">
                    <a:lumMod val="75000"/>
                  </a:schemeClr>
                </a:solidFill>
              </a:rPr>
              <a:t>Initialize the key with </a:t>
            </a:r>
            <a:r>
              <a:rPr lang="en-US" sz="2000" dirty="0" err="1" smtClean="0">
                <a:solidFill>
                  <a:schemeClr val="accent4">
                    <a:lumMod val="75000"/>
                  </a:schemeClr>
                </a:solidFill>
              </a:rPr>
              <a:t>SecretKeySpec</a:t>
            </a:r>
            <a:r>
              <a:rPr lang="en-US" sz="2000" dirty="0" smtClean="0">
                <a:solidFill>
                  <a:schemeClr val="accent4">
                    <a:lumMod val="75000"/>
                  </a:schemeClr>
                </a:solidFill>
              </a:rPr>
              <a:t> – get bytes of the key and use “AES” as algorithm.</a:t>
            </a:r>
          </a:p>
          <a:p>
            <a:pPr marL="285750" indent="-285750">
              <a:buFont typeface="Arial" panose="020B0604020202020204" pitchFamily="34" charset="0"/>
              <a:buChar char="•"/>
            </a:pPr>
            <a:r>
              <a:rPr lang="en-US" sz="2000" dirty="0" smtClean="0">
                <a:solidFill>
                  <a:schemeClr val="accent4">
                    <a:lumMod val="75000"/>
                  </a:schemeClr>
                </a:solidFill>
              </a:rPr>
              <a:t>Initialize an </a:t>
            </a:r>
            <a:r>
              <a:rPr lang="en-US" sz="2000" dirty="0" err="1" smtClean="0">
                <a:solidFill>
                  <a:schemeClr val="accent4">
                    <a:lumMod val="75000"/>
                  </a:schemeClr>
                </a:solidFill>
              </a:rPr>
              <a:t>InitializationVector</a:t>
            </a:r>
            <a:r>
              <a:rPr lang="en-US" sz="2000" dirty="0" smtClean="0">
                <a:solidFill>
                  <a:schemeClr val="accent4">
                    <a:lumMod val="75000"/>
                  </a:schemeClr>
                </a:solidFill>
              </a:rPr>
              <a:t> (</a:t>
            </a:r>
            <a:r>
              <a:rPr lang="en-US" sz="2000" dirty="0" err="1" smtClean="0">
                <a:solidFill>
                  <a:schemeClr val="accent4">
                    <a:lumMod val="75000"/>
                  </a:schemeClr>
                </a:solidFill>
              </a:rPr>
              <a:t>IvParameterSpec</a:t>
            </a:r>
            <a:r>
              <a:rPr lang="en-US" sz="2000" dirty="0" smtClean="0">
                <a:solidFill>
                  <a:schemeClr val="accent4">
                    <a:lumMod val="75000"/>
                  </a:schemeClr>
                </a:solidFill>
              </a:rPr>
              <a:t>) – makes original text harder for an attacker to decrypt. Used for the very first block of the text.</a:t>
            </a:r>
          </a:p>
          <a:p>
            <a:pPr marL="285750" indent="-285750">
              <a:buFont typeface="Arial" panose="020B0604020202020204" pitchFamily="34" charset="0"/>
              <a:buChar char="•"/>
            </a:pPr>
            <a:r>
              <a:rPr lang="en-US" sz="2000" dirty="0" smtClean="0">
                <a:solidFill>
                  <a:schemeClr val="accent4">
                    <a:lumMod val="75000"/>
                  </a:schemeClr>
                </a:solidFill>
              </a:rPr>
              <a:t>Finally run </a:t>
            </a:r>
            <a:r>
              <a:rPr lang="en-US" sz="2000" dirty="0" err="1" smtClean="0">
                <a:solidFill>
                  <a:schemeClr val="accent4">
                    <a:lumMod val="75000"/>
                  </a:schemeClr>
                </a:solidFill>
              </a:rPr>
              <a:t>doFinal</a:t>
            </a:r>
            <a:r>
              <a:rPr lang="en-US" sz="2000" dirty="0" smtClean="0">
                <a:solidFill>
                  <a:schemeClr val="accent4">
                    <a:lumMod val="75000"/>
                  </a:schemeClr>
                </a:solidFill>
              </a:rPr>
              <a:t>() method of the cipher.</a:t>
            </a:r>
            <a:endParaRPr lang="en-US" sz="2000" dirty="0">
              <a:solidFill>
                <a:schemeClr val="accent4">
                  <a:lumMod val="75000"/>
                </a:schemeClr>
              </a:solidFill>
            </a:endParaRPr>
          </a:p>
          <a:p>
            <a:endParaRPr lang="en-US" sz="2400" dirty="0">
              <a:solidFill>
                <a:schemeClr val="accent4">
                  <a:lumMod val="75000"/>
                </a:schemeClr>
              </a:solidFill>
            </a:endParaRPr>
          </a:p>
          <a:p>
            <a:pPr marL="0" indent="0">
              <a:buNone/>
            </a:pPr>
            <a:endParaRPr lang="en-US" dirty="0" smtClean="0"/>
          </a:p>
          <a:p>
            <a:pPr marL="457200" lvl="1" indent="0">
              <a:buNone/>
            </a:pPr>
            <a:endParaRPr lang="en-US" dirty="0" smtClean="0"/>
          </a:p>
          <a:p>
            <a:pPr marL="457200" lvl="1"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
        <p:nvSpPr>
          <p:cNvPr id="2" name="TextBox 1"/>
          <p:cNvSpPr txBox="1"/>
          <p:nvPr/>
        </p:nvSpPr>
        <p:spPr>
          <a:xfrm>
            <a:off x="232413" y="467662"/>
            <a:ext cx="2020105" cy="400110"/>
          </a:xfrm>
          <a:prstGeom prst="rect">
            <a:avLst/>
          </a:prstGeom>
          <a:noFill/>
        </p:spPr>
        <p:txBody>
          <a:bodyPr wrap="none" rtlCol="0">
            <a:spAutoFit/>
          </a:bodyPr>
          <a:lstStyle/>
          <a:p>
            <a:r>
              <a:rPr lang="en-US" sz="2000" dirty="0" smtClean="0">
                <a:solidFill>
                  <a:schemeClr val="accent4">
                    <a:lumMod val="60000"/>
                    <a:lumOff val="40000"/>
                  </a:schemeClr>
                </a:solidFill>
              </a:rPr>
              <a:t>Using with Java</a:t>
            </a:r>
            <a:endParaRPr lang="en-US" sz="2000" dirty="0">
              <a:solidFill>
                <a:schemeClr val="accent4">
                  <a:lumMod val="60000"/>
                  <a:lumOff val="40000"/>
                </a:schemeClr>
              </a:solidFill>
            </a:endParaRPr>
          </a:p>
        </p:txBody>
      </p:sp>
    </p:spTree>
    <p:extLst>
      <p:ext uri="{BB962C8B-B14F-4D97-AF65-F5344CB8AC3E}">
        <p14:creationId xmlns:p14="http://schemas.microsoft.com/office/powerpoint/2010/main" val="65682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Asymmetric encryption</a:t>
            </a:r>
            <a:endParaRPr lang="en-US" sz="2800" dirty="0"/>
          </a:p>
        </p:txBody>
      </p:sp>
      <p:sp>
        <p:nvSpPr>
          <p:cNvPr id="11" name="Rectangle 7"/>
          <p:cNvSpPr>
            <a:spLocks noGrp="1" noChangeArrowheads="1"/>
          </p:cNvSpPr>
          <p:nvPr>
            <p:ph idx="1"/>
          </p:nvPr>
        </p:nvSpPr>
        <p:spPr>
          <a:xfrm>
            <a:off x="285750" y="904978"/>
            <a:ext cx="7772400" cy="3394472"/>
          </a:xfrm>
        </p:spPr>
        <p:txBody>
          <a:bodyPr>
            <a:normAutofit/>
          </a:bodyPr>
          <a:lstStyle/>
          <a:p>
            <a:pPr marL="285750" indent="-285750">
              <a:buFont typeface="Arial" panose="020B0604020202020204" pitchFamily="34" charset="0"/>
              <a:buChar char="•"/>
            </a:pPr>
            <a:r>
              <a:rPr lang="en-US" sz="2400" dirty="0" smtClean="0">
                <a:solidFill>
                  <a:schemeClr val="accent4">
                    <a:lumMod val="75000"/>
                  </a:schemeClr>
                </a:solidFill>
              </a:rPr>
              <a:t>Two keys are used – one for encryption and one for decryption.</a:t>
            </a:r>
          </a:p>
          <a:p>
            <a:pPr marL="285750" indent="-285750">
              <a:buFont typeface="Arial" panose="020B0604020202020204" pitchFamily="34" charset="0"/>
              <a:buChar char="•"/>
            </a:pPr>
            <a:r>
              <a:rPr lang="en-US" sz="2400" dirty="0" smtClean="0">
                <a:solidFill>
                  <a:schemeClr val="accent4">
                    <a:lumMod val="75000"/>
                  </a:schemeClr>
                </a:solidFill>
              </a:rPr>
              <a:t>Certificate – a combination of private and public key</a:t>
            </a:r>
          </a:p>
          <a:p>
            <a:pPr marL="285750" indent="-285750">
              <a:buFont typeface="Arial" panose="020B0604020202020204" pitchFamily="34" charset="0"/>
              <a:buChar char="•"/>
            </a:pPr>
            <a:r>
              <a:rPr lang="en-US" sz="2400" dirty="0" smtClean="0">
                <a:solidFill>
                  <a:schemeClr val="accent4">
                    <a:lumMod val="75000"/>
                  </a:schemeClr>
                </a:solidFill>
              </a:rPr>
              <a:t>Stronger encryption – used for sensitive data.</a:t>
            </a:r>
            <a:endParaRPr lang="en-US" sz="2400" dirty="0">
              <a:solidFill>
                <a:schemeClr val="accent4">
                  <a:lumMod val="75000"/>
                </a:schemeClr>
              </a:solidFill>
            </a:endParaRPr>
          </a:p>
          <a:p>
            <a:endParaRPr lang="en-US" sz="2400" dirty="0">
              <a:solidFill>
                <a:schemeClr val="accent4">
                  <a:lumMod val="75000"/>
                </a:schemeClr>
              </a:solidFill>
            </a:endParaRPr>
          </a:p>
          <a:p>
            <a:pPr marL="0" indent="0">
              <a:buNone/>
            </a:pPr>
            <a:endParaRPr lang="en-US" dirty="0" smtClean="0"/>
          </a:p>
          <a:p>
            <a:pPr marL="457200" lvl="1" indent="0">
              <a:buNone/>
            </a:pPr>
            <a:endParaRPr lang="en-US" dirty="0" smtClean="0"/>
          </a:p>
          <a:p>
            <a:pPr marL="457200" lvl="1"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
        <p:nvSpPr>
          <p:cNvPr id="9" name="Freeform 36"/>
          <p:cNvSpPr>
            <a:spLocks noEditPoints="1"/>
          </p:cNvSpPr>
          <p:nvPr/>
        </p:nvSpPr>
        <p:spPr bwMode="auto">
          <a:xfrm>
            <a:off x="2150238" y="3696214"/>
            <a:ext cx="352662" cy="418524"/>
          </a:xfrm>
          <a:custGeom>
            <a:avLst/>
            <a:gdLst>
              <a:gd name="T0" fmla="*/ 176493 w 249"/>
              <a:gd name="T1" fmla="*/ 450682 h 293"/>
              <a:gd name="T2" fmla="*/ 758545 w 249"/>
              <a:gd name="T3" fmla="*/ 450682 h 293"/>
              <a:gd name="T4" fmla="*/ 758545 w 249"/>
              <a:gd name="T5" fmla="*/ 492342 h 293"/>
              <a:gd name="T6" fmla="*/ 176493 w 249"/>
              <a:gd name="T7" fmla="*/ 492342 h 293"/>
              <a:gd name="T8" fmla="*/ 176493 w 249"/>
              <a:gd name="T9" fmla="*/ 450682 h 293"/>
              <a:gd name="T10" fmla="*/ 176493 w 249"/>
              <a:gd name="T11" fmla="*/ 655194 h 293"/>
              <a:gd name="T12" fmla="*/ 398048 w 249"/>
              <a:gd name="T13" fmla="*/ 655194 h 293"/>
              <a:gd name="T14" fmla="*/ 398048 w 249"/>
              <a:gd name="T15" fmla="*/ 700640 h 293"/>
              <a:gd name="T16" fmla="*/ 176493 w 249"/>
              <a:gd name="T17" fmla="*/ 700640 h 293"/>
              <a:gd name="T18" fmla="*/ 176493 w 249"/>
              <a:gd name="T19" fmla="*/ 655194 h 293"/>
              <a:gd name="T20" fmla="*/ 176493 w 249"/>
              <a:gd name="T21" fmla="*/ 552938 h 293"/>
              <a:gd name="T22" fmla="*/ 589562 w 249"/>
              <a:gd name="T23" fmla="*/ 552938 h 293"/>
              <a:gd name="T24" fmla="*/ 589562 w 249"/>
              <a:gd name="T25" fmla="*/ 598385 h 293"/>
              <a:gd name="T26" fmla="*/ 176493 w 249"/>
              <a:gd name="T27" fmla="*/ 598385 h 293"/>
              <a:gd name="T28" fmla="*/ 176493 w 249"/>
              <a:gd name="T29" fmla="*/ 552938 h 293"/>
              <a:gd name="T30" fmla="*/ 304169 w 249"/>
              <a:gd name="T31" fmla="*/ 0 h 293"/>
              <a:gd name="T32" fmla="*/ 0 w 249"/>
              <a:gd name="T33" fmla="*/ 310554 h 293"/>
              <a:gd name="T34" fmla="*/ 0 w 249"/>
              <a:gd name="T35" fmla="*/ 1033918 h 293"/>
              <a:gd name="T36" fmla="*/ 75103 w 249"/>
              <a:gd name="T37" fmla="*/ 1109663 h 293"/>
              <a:gd name="T38" fmla="*/ 859935 w 249"/>
              <a:gd name="T39" fmla="*/ 1109663 h 293"/>
              <a:gd name="T40" fmla="*/ 935038 w 249"/>
              <a:gd name="T41" fmla="*/ 1033918 h 293"/>
              <a:gd name="T42" fmla="*/ 935038 w 249"/>
              <a:gd name="T43" fmla="*/ 253745 h 293"/>
              <a:gd name="T44" fmla="*/ 935038 w 249"/>
              <a:gd name="T45" fmla="*/ 106043 h 293"/>
              <a:gd name="T46" fmla="*/ 859935 w 249"/>
              <a:gd name="T47" fmla="*/ 0 h 293"/>
              <a:gd name="T48" fmla="*/ 304169 w 249"/>
              <a:gd name="T49" fmla="*/ 0 h 293"/>
              <a:gd name="T50" fmla="*/ 852424 w 249"/>
              <a:gd name="T51" fmla="*/ 117405 h 293"/>
              <a:gd name="T52" fmla="*/ 826138 w 249"/>
              <a:gd name="T53" fmla="*/ 90894 h 293"/>
              <a:gd name="T54" fmla="*/ 334210 w 249"/>
              <a:gd name="T55" fmla="*/ 90894 h 293"/>
              <a:gd name="T56" fmla="*/ 334210 w 249"/>
              <a:gd name="T57" fmla="*/ 280256 h 293"/>
              <a:gd name="T58" fmla="*/ 259107 w 249"/>
              <a:gd name="T59" fmla="*/ 356001 h 293"/>
              <a:gd name="T60" fmla="*/ 82614 w 249"/>
              <a:gd name="T61" fmla="*/ 356001 h 293"/>
              <a:gd name="T62" fmla="*/ 82614 w 249"/>
              <a:gd name="T63" fmla="*/ 1011195 h 293"/>
              <a:gd name="T64" fmla="*/ 108900 w 249"/>
              <a:gd name="T65" fmla="*/ 1033918 h 293"/>
              <a:gd name="T66" fmla="*/ 826138 w 249"/>
              <a:gd name="T67" fmla="*/ 1033918 h 293"/>
              <a:gd name="T68" fmla="*/ 852424 w 249"/>
              <a:gd name="T69" fmla="*/ 1011195 h 293"/>
              <a:gd name="T70" fmla="*/ 852424 w 249"/>
              <a:gd name="T71" fmla="*/ 117405 h 293"/>
              <a:gd name="T72" fmla="*/ 165228 w 249"/>
              <a:gd name="T73" fmla="*/ 265107 h 293"/>
              <a:gd name="T74" fmla="*/ 247841 w 249"/>
              <a:gd name="T75" fmla="*/ 178001 h 293"/>
              <a:gd name="T76" fmla="*/ 247841 w 249"/>
              <a:gd name="T77" fmla="*/ 238596 h 293"/>
              <a:gd name="T78" fmla="*/ 225310 w 249"/>
              <a:gd name="T79" fmla="*/ 265107 h 293"/>
              <a:gd name="T80" fmla="*/ 165228 w 249"/>
              <a:gd name="T81" fmla="*/ 265107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9" h="293">
                <a:moveTo>
                  <a:pt x="47" y="119"/>
                </a:moveTo>
                <a:cubicBezTo>
                  <a:pt x="202" y="119"/>
                  <a:pt x="202" y="119"/>
                  <a:pt x="202" y="119"/>
                </a:cubicBezTo>
                <a:cubicBezTo>
                  <a:pt x="202" y="130"/>
                  <a:pt x="202" y="130"/>
                  <a:pt x="202" y="130"/>
                </a:cubicBezTo>
                <a:cubicBezTo>
                  <a:pt x="47" y="130"/>
                  <a:pt x="47" y="130"/>
                  <a:pt x="47" y="130"/>
                </a:cubicBezTo>
                <a:cubicBezTo>
                  <a:pt x="47" y="119"/>
                  <a:pt x="47" y="119"/>
                  <a:pt x="47" y="119"/>
                </a:cubicBezTo>
                <a:close/>
                <a:moveTo>
                  <a:pt x="47" y="173"/>
                </a:moveTo>
                <a:cubicBezTo>
                  <a:pt x="106" y="173"/>
                  <a:pt x="106" y="173"/>
                  <a:pt x="106" y="173"/>
                </a:cubicBezTo>
                <a:cubicBezTo>
                  <a:pt x="106" y="185"/>
                  <a:pt x="106" y="185"/>
                  <a:pt x="106" y="185"/>
                </a:cubicBezTo>
                <a:cubicBezTo>
                  <a:pt x="47" y="185"/>
                  <a:pt x="47" y="185"/>
                  <a:pt x="47" y="185"/>
                </a:cubicBezTo>
                <a:cubicBezTo>
                  <a:pt x="47" y="173"/>
                  <a:pt x="47" y="173"/>
                  <a:pt x="47" y="173"/>
                </a:cubicBezTo>
                <a:close/>
                <a:moveTo>
                  <a:pt x="47" y="146"/>
                </a:moveTo>
                <a:cubicBezTo>
                  <a:pt x="157" y="146"/>
                  <a:pt x="157" y="146"/>
                  <a:pt x="157" y="146"/>
                </a:cubicBezTo>
                <a:cubicBezTo>
                  <a:pt x="157" y="158"/>
                  <a:pt x="157" y="158"/>
                  <a:pt x="157" y="158"/>
                </a:cubicBezTo>
                <a:cubicBezTo>
                  <a:pt x="47" y="158"/>
                  <a:pt x="47" y="158"/>
                  <a:pt x="47" y="158"/>
                </a:cubicBezTo>
                <a:cubicBezTo>
                  <a:pt x="47" y="146"/>
                  <a:pt x="47" y="146"/>
                  <a:pt x="47" y="146"/>
                </a:cubicBezTo>
                <a:close/>
                <a:moveTo>
                  <a:pt x="81" y="0"/>
                </a:moveTo>
                <a:cubicBezTo>
                  <a:pt x="0" y="82"/>
                  <a:pt x="0" y="82"/>
                  <a:pt x="0" y="82"/>
                </a:cubicBezTo>
                <a:cubicBezTo>
                  <a:pt x="0" y="273"/>
                  <a:pt x="0" y="273"/>
                  <a:pt x="0" y="273"/>
                </a:cubicBezTo>
                <a:cubicBezTo>
                  <a:pt x="0" y="284"/>
                  <a:pt x="9" y="293"/>
                  <a:pt x="20" y="293"/>
                </a:cubicBezTo>
                <a:cubicBezTo>
                  <a:pt x="90" y="293"/>
                  <a:pt x="159" y="293"/>
                  <a:pt x="229" y="293"/>
                </a:cubicBezTo>
                <a:cubicBezTo>
                  <a:pt x="240" y="293"/>
                  <a:pt x="249" y="284"/>
                  <a:pt x="249" y="273"/>
                </a:cubicBezTo>
                <a:cubicBezTo>
                  <a:pt x="249" y="204"/>
                  <a:pt x="249" y="136"/>
                  <a:pt x="249" y="67"/>
                </a:cubicBezTo>
                <a:cubicBezTo>
                  <a:pt x="249" y="28"/>
                  <a:pt x="249" y="28"/>
                  <a:pt x="249" y="28"/>
                </a:cubicBezTo>
                <a:cubicBezTo>
                  <a:pt x="249" y="15"/>
                  <a:pt x="247" y="0"/>
                  <a:pt x="229" y="0"/>
                </a:cubicBezTo>
                <a:cubicBezTo>
                  <a:pt x="81" y="0"/>
                  <a:pt x="81" y="0"/>
                  <a:pt x="81" y="0"/>
                </a:cubicBezTo>
                <a:close/>
                <a:moveTo>
                  <a:pt x="227" y="31"/>
                </a:moveTo>
                <a:cubicBezTo>
                  <a:pt x="227" y="27"/>
                  <a:pt x="224" y="24"/>
                  <a:pt x="220" y="24"/>
                </a:cubicBezTo>
                <a:cubicBezTo>
                  <a:pt x="89" y="24"/>
                  <a:pt x="89" y="24"/>
                  <a:pt x="89" y="24"/>
                </a:cubicBezTo>
                <a:cubicBezTo>
                  <a:pt x="89" y="74"/>
                  <a:pt x="89" y="74"/>
                  <a:pt x="89" y="74"/>
                </a:cubicBezTo>
                <a:cubicBezTo>
                  <a:pt x="89" y="85"/>
                  <a:pt x="80" y="94"/>
                  <a:pt x="69" y="94"/>
                </a:cubicBezTo>
                <a:cubicBezTo>
                  <a:pt x="22" y="94"/>
                  <a:pt x="22" y="94"/>
                  <a:pt x="22" y="94"/>
                </a:cubicBezTo>
                <a:cubicBezTo>
                  <a:pt x="22" y="267"/>
                  <a:pt x="22" y="267"/>
                  <a:pt x="22" y="267"/>
                </a:cubicBezTo>
                <a:cubicBezTo>
                  <a:pt x="22" y="270"/>
                  <a:pt x="26" y="273"/>
                  <a:pt x="29" y="273"/>
                </a:cubicBezTo>
                <a:cubicBezTo>
                  <a:pt x="220" y="273"/>
                  <a:pt x="220" y="273"/>
                  <a:pt x="220" y="273"/>
                </a:cubicBezTo>
                <a:cubicBezTo>
                  <a:pt x="224" y="273"/>
                  <a:pt x="227" y="270"/>
                  <a:pt x="227" y="267"/>
                </a:cubicBezTo>
                <a:cubicBezTo>
                  <a:pt x="227" y="188"/>
                  <a:pt x="227" y="110"/>
                  <a:pt x="227" y="31"/>
                </a:cubicBezTo>
                <a:close/>
                <a:moveTo>
                  <a:pt x="44" y="70"/>
                </a:moveTo>
                <a:cubicBezTo>
                  <a:pt x="66" y="47"/>
                  <a:pt x="66" y="47"/>
                  <a:pt x="66" y="47"/>
                </a:cubicBezTo>
                <a:cubicBezTo>
                  <a:pt x="66" y="63"/>
                  <a:pt x="66" y="63"/>
                  <a:pt x="66" y="63"/>
                </a:cubicBezTo>
                <a:cubicBezTo>
                  <a:pt x="66" y="67"/>
                  <a:pt x="63" y="70"/>
                  <a:pt x="60" y="70"/>
                </a:cubicBezTo>
                <a:lnTo>
                  <a:pt x="44" y="70"/>
                </a:lnTo>
                <a:close/>
              </a:path>
            </a:pathLst>
          </a:custGeom>
          <a:solidFill>
            <a:srgbClr val="E31B23"/>
          </a:solidFill>
          <a:ln>
            <a:noFill/>
          </a:ln>
          <a:extLst/>
        </p:spPr>
        <p:txBody>
          <a:bodyPr/>
          <a:lstStyle/>
          <a:p>
            <a:endParaRPr lang="en-US"/>
          </a:p>
        </p:txBody>
      </p:sp>
      <p:sp>
        <p:nvSpPr>
          <p:cNvPr id="10" name="Freeform 491"/>
          <p:cNvSpPr>
            <a:spLocks noChangeAspect="1" noEditPoints="1"/>
          </p:cNvSpPr>
          <p:nvPr/>
        </p:nvSpPr>
        <p:spPr bwMode="auto">
          <a:xfrm>
            <a:off x="2117134" y="2853932"/>
            <a:ext cx="460502" cy="430599"/>
          </a:xfrm>
          <a:custGeom>
            <a:avLst/>
            <a:gdLst>
              <a:gd name="T0" fmla="*/ 335 w 335"/>
              <a:gd name="T1" fmla="*/ 279 h 312"/>
              <a:gd name="T2" fmla="*/ 335 w 335"/>
              <a:gd name="T3" fmla="*/ 272 h 312"/>
              <a:gd name="T4" fmla="*/ 312 w 335"/>
              <a:gd name="T5" fmla="*/ 221 h 312"/>
              <a:gd name="T6" fmla="*/ 240 w 335"/>
              <a:gd name="T7" fmla="*/ 195 h 312"/>
              <a:gd name="T8" fmla="*/ 223 w 335"/>
              <a:gd name="T9" fmla="*/ 184 h 312"/>
              <a:gd name="T10" fmla="*/ 183 w 335"/>
              <a:gd name="T11" fmla="*/ 271 h 312"/>
              <a:gd name="T12" fmla="*/ 178 w 335"/>
              <a:gd name="T13" fmla="*/ 218 h 312"/>
              <a:gd name="T14" fmla="*/ 180 w 335"/>
              <a:gd name="T15" fmla="*/ 215 h 312"/>
              <a:gd name="T16" fmla="*/ 182 w 335"/>
              <a:gd name="T17" fmla="*/ 197 h 312"/>
              <a:gd name="T18" fmla="*/ 179 w 335"/>
              <a:gd name="T19" fmla="*/ 194 h 312"/>
              <a:gd name="T20" fmla="*/ 156 w 335"/>
              <a:gd name="T21" fmla="*/ 194 h 312"/>
              <a:gd name="T22" fmla="*/ 153 w 335"/>
              <a:gd name="T23" fmla="*/ 197 h 312"/>
              <a:gd name="T24" fmla="*/ 155 w 335"/>
              <a:gd name="T25" fmla="*/ 215 h 312"/>
              <a:gd name="T26" fmla="*/ 157 w 335"/>
              <a:gd name="T27" fmla="*/ 218 h 312"/>
              <a:gd name="T28" fmla="*/ 152 w 335"/>
              <a:gd name="T29" fmla="*/ 271 h 312"/>
              <a:gd name="T30" fmla="*/ 112 w 335"/>
              <a:gd name="T31" fmla="*/ 184 h 312"/>
              <a:gd name="T32" fmla="*/ 95 w 335"/>
              <a:gd name="T33" fmla="*/ 195 h 312"/>
              <a:gd name="T34" fmla="*/ 23 w 335"/>
              <a:gd name="T35" fmla="*/ 221 h 312"/>
              <a:gd name="T36" fmla="*/ 0 w 335"/>
              <a:gd name="T37" fmla="*/ 272 h 312"/>
              <a:gd name="T38" fmla="*/ 0 w 335"/>
              <a:gd name="T39" fmla="*/ 279 h 312"/>
              <a:gd name="T40" fmla="*/ 168 w 335"/>
              <a:gd name="T41" fmla="*/ 312 h 312"/>
              <a:gd name="T42" fmla="*/ 335 w 335"/>
              <a:gd name="T43" fmla="*/ 279 h 312"/>
              <a:gd name="T44" fmla="*/ 122 w 335"/>
              <a:gd name="T45" fmla="*/ 77 h 312"/>
              <a:gd name="T46" fmla="*/ 128 w 335"/>
              <a:gd name="T47" fmla="*/ 73 h 312"/>
              <a:gd name="T48" fmla="*/ 204 w 335"/>
              <a:gd name="T49" fmla="*/ 62 h 312"/>
              <a:gd name="T50" fmla="*/ 210 w 335"/>
              <a:gd name="T51" fmla="*/ 62 h 312"/>
              <a:gd name="T52" fmla="*/ 212 w 335"/>
              <a:gd name="T53" fmla="*/ 67 h 312"/>
              <a:gd name="T54" fmla="*/ 213 w 335"/>
              <a:gd name="T55" fmla="*/ 82 h 312"/>
              <a:gd name="T56" fmla="*/ 214 w 335"/>
              <a:gd name="T57" fmla="*/ 85 h 312"/>
              <a:gd name="T58" fmla="*/ 216 w 335"/>
              <a:gd name="T59" fmla="*/ 88 h 312"/>
              <a:gd name="T60" fmla="*/ 219 w 335"/>
              <a:gd name="T61" fmla="*/ 84 h 312"/>
              <a:gd name="T62" fmla="*/ 224 w 335"/>
              <a:gd name="T63" fmla="*/ 79 h 312"/>
              <a:gd name="T64" fmla="*/ 230 w 335"/>
              <a:gd name="T65" fmla="*/ 104 h 312"/>
              <a:gd name="T66" fmla="*/ 219 w 335"/>
              <a:gd name="T67" fmla="*/ 128 h 312"/>
              <a:gd name="T68" fmla="*/ 217 w 335"/>
              <a:gd name="T69" fmla="*/ 130 h 312"/>
              <a:gd name="T70" fmla="*/ 185 w 335"/>
              <a:gd name="T71" fmla="*/ 174 h 312"/>
              <a:gd name="T72" fmla="*/ 151 w 335"/>
              <a:gd name="T73" fmla="*/ 174 h 312"/>
              <a:gd name="T74" fmla="*/ 118 w 335"/>
              <a:gd name="T75" fmla="*/ 130 h 312"/>
              <a:gd name="T76" fmla="*/ 116 w 335"/>
              <a:gd name="T77" fmla="*/ 128 h 312"/>
              <a:gd name="T78" fmla="*/ 105 w 335"/>
              <a:gd name="T79" fmla="*/ 104 h 312"/>
              <a:gd name="T80" fmla="*/ 111 w 335"/>
              <a:gd name="T81" fmla="*/ 79 h 312"/>
              <a:gd name="T82" fmla="*/ 117 w 335"/>
              <a:gd name="T83" fmla="*/ 86 h 312"/>
              <a:gd name="T84" fmla="*/ 121 w 335"/>
              <a:gd name="T85" fmla="*/ 88 h 312"/>
              <a:gd name="T86" fmla="*/ 122 w 335"/>
              <a:gd name="T87" fmla="*/ 77 h 312"/>
              <a:gd name="T88" fmla="*/ 198 w 335"/>
              <a:gd name="T89" fmla="*/ 16 h 312"/>
              <a:gd name="T90" fmla="*/ 230 w 335"/>
              <a:gd name="T91" fmla="*/ 39 h 312"/>
              <a:gd name="T92" fmla="*/ 235 w 335"/>
              <a:gd name="T93" fmla="*/ 74 h 312"/>
              <a:gd name="T94" fmla="*/ 240 w 335"/>
              <a:gd name="T95" fmla="*/ 105 h 312"/>
              <a:gd name="T96" fmla="*/ 226 w 335"/>
              <a:gd name="T97" fmla="*/ 137 h 312"/>
              <a:gd name="T98" fmla="*/ 189 w 335"/>
              <a:gd name="T99" fmla="*/ 183 h 312"/>
              <a:gd name="T100" fmla="*/ 147 w 335"/>
              <a:gd name="T101" fmla="*/ 184 h 312"/>
              <a:gd name="T102" fmla="*/ 109 w 335"/>
              <a:gd name="T103" fmla="*/ 137 h 312"/>
              <a:gd name="T104" fmla="*/ 95 w 335"/>
              <a:gd name="T105" fmla="*/ 105 h 312"/>
              <a:gd name="T106" fmla="*/ 100 w 335"/>
              <a:gd name="T107" fmla="*/ 74 h 312"/>
              <a:gd name="T108" fmla="*/ 115 w 335"/>
              <a:gd name="T109" fmla="*/ 23 h 312"/>
              <a:gd name="T110" fmla="*/ 193 w 335"/>
              <a:gd name="T111" fmla="*/ 14 h 312"/>
              <a:gd name="T112" fmla="*/ 198 w 335"/>
              <a:gd name="T113" fmla="*/ 1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 h="312">
                <a:moveTo>
                  <a:pt x="335" y="279"/>
                </a:moveTo>
                <a:cubicBezTo>
                  <a:pt x="335" y="272"/>
                  <a:pt x="335" y="272"/>
                  <a:pt x="335" y="272"/>
                </a:cubicBezTo>
                <a:cubicBezTo>
                  <a:pt x="334" y="254"/>
                  <a:pt x="325" y="235"/>
                  <a:pt x="312" y="221"/>
                </a:cubicBezTo>
                <a:cubicBezTo>
                  <a:pt x="292" y="201"/>
                  <a:pt x="266" y="206"/>
                  <a:pt x="240" y="195"/>
                </a:cubicBezTo>
                <a:cubicBezTo>
                  <a:pt x="234" y="192"/>
                  <a:pt x="229" y="189"/>
                  <a:pt x="223" y="184"/>
                </a:cubicBezTo>
                <a:cubicBezTo>
                  <a:pt x="211" y="216"/>
                  <a:pt x="203" y="242"/>
                  <a:pt x="183" y="271"/>
                </a:cubicBezTo>
                <a:cubicBezTo>
                  <a:pt x="178" y="218"/>
                  <a:pt x="178" y="218"/>
                  <a:pt x="178" y="218"/>
                </a:cubicBezTo>
                <a:cubicBezTo>
                  <a:pt x="179" y="218"/>
                  <a:pt x="180" y="217"/>
                  <a:pt x="180" y="215"/>
                </a:cubicBezTo>
                <a:cubicBezTo>
                  <a:pt x="182" y="197"/>
                  <a:pt x="182" y="197"/>
                  <a:pt x="182" y="197"/>
                </a:cubicBezTo>
                <a:cubicBezTo>
                  <a:pt x="182" y="195"/>
                  <a:pt x="180" y="194"/>
                  <a:pt x="179" y="194"/>
                </a:cubicBezTo>
                <a:cubicBezTo>
                  <a:pt x="171" y="196"/>
                  <a:pt x="164" y="196"/>
                  <a:pt x="156" y="194"/>
                </a:cubicBezTo>
                <a:cubicBezTo>
                  <a:pt x="155" y="194"/>
                  <a:pt x="153" y="196"/>
                  <a:pt x="153" y="197"/>
                </a:cubicBezTo>
                <a:cubicBezTo>
                  <a:pt x="155" y="215"/>
                  <a:pt x="155" y="215"/>
                  <a:pt x="155" y="215"/>
                </a:cubicBezTo>
                <a:cubicBezTo>
                  <a:pt x="155" y="217"/>
                  <a:pt x="156" y="218"/>
                  <a:pt x="157" y="218"/>
                </a:cubicBezTo>
                <a:cubicBezTo>
                  <a:pt x="152" y="271"/>
                  <a:pt x="152" y="271"/>
                  <a:pt x="152" y="271"/>
                </a:cubicBezTo>
                <a:cubicBezTo>
                  <a:pt x="132" y="242"/>
                  <a:pt x="124" y="216"/>
                  <a:pt x="112" y="184"/>
                </a:cubicBezTo>
                <a:cubicBezTo>
                  <a:pt x="107" y="189"/>
                  <a:pt x="101" y="192"/>
                  <a:pt x="95" y="195"/>
                </a:cubicBezTo>
                <a:cubicBezTo>
                  <a:pt x="69" y="206"/>
                  <a:pt x="43" y="201"/>
                  <a:pt x="23" y="221"/>
                </a:cubicBezTo>
                <a:cubicBezTo>
                  <a:pt x="10" y="235"/>
                  <a:pt x="1" y="254"/>
                  <a:pt x="0" y="272"/>
                </a:cubicBezTo>
                <a:cubicBezTo>
                  <a:pt x="0" y="275"/>
                  <a:pt x="0" y="277"/>
                  <a:pt x="0" y="279"/>
                </a:cubicBezTo>
                <a:cubicBezTo>
                  <a:pt x="16" y="301"/>
                  <a:pt x="92" y="311"/>
                  <a:pt x="168" y="312"/>
                </a:cubicBezTo>
                <a:cubicBezTo>
                  <a:pt x="243" y="311"/>
                  <a:pt x="319" y="301"/>
                  <a:pt x="335" y="279"/>
                </a:cubicBezTo>
                <a:close/>
                <a:moveTo>
                  <a:pt x="122" y="77"/>
                </a:moveTo>
                <a:cubicBezTo>
                  <a:pt x="122" y="72"/>
                  <a:pt x="124" y="72"/>
                  <a:pt x="128" y="73"/>
                </a:cubicBezTo>
                <a:cubicBezTo>
                  <a:pt x="139" y="77"/>
                  <a:pt x="191" y="67"/>
                  <a:pt x="204" y="62"/>
                </a:cubicBezTo>
                <a:cubicBezTo>
                  <a:pt x="206" y="61"/>
                  <a:pt x="208" y="60"/>
                  <a:pt x="210" y="62"/>
                </a:cubicBezTo>
                <a:cubicBezTo>
                  <a:pt x="210" y="63"/>
                  <a:pt x="211" y="65"/>
                  <a:pt x="212" y="67"/>
                </a:cubicBezTo>
                <a:cubicBezTo>
                  <a:pt x="213" y="71"/>
                  <a:pt x="213" y="78"/>
                  <a:pt x="213" y="82"/>
                </a:cubicBezTo>
                <a:cubicBezTo>
                  <a:pt x="213" y="84"/>
                  <a:pt x="214" y="84"/>
                  <a:pt x="214" y="85"/>
                </a:cubicBezTo>
                <a:cubicBezTo>
                  <a:pt x="214" y="89"/>
                  <a:pt x="215" y="89"/>
                  <a:pt x="216" y="88"/>
                </a:cubicBezTo>
                <a:cubicBezTo>
                  <a:pt x="217" y="87"/>
                  <a:pt x="218" y="86"/>
                  <a:pt x="219" y="84"/>
                </a:cubicBezTo>
                <a:cubicBezTo>
                  <a:pt x="221" y="81"/>
                  <a:pt x="222" y="79"/>
                  <a:pt x="224" y="79"/>
                </a:cubicBezTo>
                <a:cubicBezTo>
                  <a:pt x="229" y="79"/>
                  <a:pt x="231" y="90"/>
                  <a:pt x="230" y="104"/>
                </a:cubicBezTo>
                <a:cubicBezTo>
                  <a:pt x="228" y="117"/>
                  <a:pt x="224" y="128"/>
                  <a:pt x="219" y="128"/>
                </a:cubicBezTo>
                <a:cubicBezTo>
                  <a:pt x="218" y="128"/>
                  <a:pt x="217" y="129"/>
                  <a:pt x="217" y="130"/>
                </a:cubicBezTo>
                <a:cubicBezTo>
                  <a:pt x="213" y="149"/>
                  <a:pt x="200" y="165"/>
                  <a:pt x="185" y="174"/>
                </a:cubicBezTo>
                <a:cubicBezTo>
                  <a:pt x="173" y="181"/>
                  <a:pt x="165" y="181"/>
                  <a:pt x="151" y="174"/>
                </a:cubicBezTo>
                <a:cubicBezTo>
                  <a:pt x="135" y="166"/>
                  <a:pt x="122" y="149"/>
                  <a:pt x="118" y="130"/>
                </a:cubicBezTo>
                <a:cubicBezTo>
                  <a:pt x="118" y="129"/>
                  <a:pt x="117" y="128"/>
                  <a:pt x="116" y="128"/>
                </a:cubicBezTo>
                <a:cubicBezTo>
                  <a:pt x="111" y="128"/>
                  <a:pt x="107" y="117"/>
                  <a:pt x="105" y="104"/>
                </a:cubicBezTo>
                <a:cubicBezTo>
                  <a:pt x="104" y="90"/>
                  <a:pt x="106" y="79"/>
                  <a:pt x="111" y="79"/>
                </a:cubicBezTo>
                <a:cubicBezTo>
                  <a:pt x="113" y="79"/>
                  <a:pt x="115" y="82"/>
                  <a:pt x="117" y="86"/>
                </a:cubicBezTo>
                <a:cubicBezTo>
                  <a:pt x="118" y="88"/>
                  <a:pt x="120" y="90"/>
                  <a:pt x="121" y="88"/>
                </a:cubicBezTo>
                <a:cubicBezTo>
                  <a:pt x="122" y="87"/>
                  <a:pt x="122" y="79"/>
                  <a:pt x="122" y="77"/>
                </a:cubicBezTo>
                <a:close/>
                <a:moveTo>
                  <a:pt x="198" y="16"/>
                </a:moveTo>
                <a:cubicBezTo>
                  <a:pt x="215" y="16"/>
                  <a:pt x="225" y="27"/>
                  <a:pt x="230" y="39"/>
                </a:cubicBezTo>
                <a:cubicBezTo>
                  <a:pt x="234" y="49"/>
                  <a:pt x="236" y="62"/>
                  <a:pt x="235" y="74"/>
                </a:cubicBezTo>
                <a:cubicBezTo>
                  <a:pt x="241" y="82"/>
                  <a:pt x="241" y="96"/>
                  <a:pt x="240" y="105"/>
                </a:cubicBezTo>
                <a:cubicBezTo>
                  <a:pt x="239" y="114"/>
                  <a:pt x="236" y="131"/>
                  <a:pt x="226" y="137"/>
                </a:cubicBezTo>
                <a:cubicBezTo>
                  <a:pt x="222" y="155"/>
                  <a:pt x="207" y="173"/>
                  <a:pt x="189" y="183"/>
                </a:cubicBezTo>
                <a:cubicBezTo>
                  <a:pt x="176" y="191"/>
                  <a:pt x="161" y="192"/>
                  <a:pt x="147" y="184"/>
                </a:cubicBezTo>
                <a:cubicBezTo>
                  <a:pt x="129" y="174"/>
                  <a:pt x="114" y="156"/>
                  <a:pt x="109" y="137"/>
                </a:cubicBezTo>
                <a:cubicBezTo>
                  <a:pt x="100" y="131"/>
                  <a:pt x="96" y="114"/>
                  <a:pt x="95" y="105"/>
                </a:cubicBezTo>
                <a:cubicBezTo>
                  <a:pt x="94" y="96"/>
                  <a:pt x="94" y="82"/>
                  <a:pt x="100" y="74"/>
                </a:cubicBezTo>
                <a:cubicBezTo>
                  <a:pt x="99" y="57"/>
                  <a:pt x="102" y="35"/>
                  <a:pt x="115" y="23"/>
                </a:cubicBezTo>
                <a:cubicBezTo>
                  <a:pt x="136" y="4"/>
                  <a:pt x="176" y="0"/>
                  <a:pt x="193" y="14"/>
                </a:cubicBezTo>
                <a:cubicBezTo>
                  <a:pt x="195" y="16"/>
                  <a:pt x="195" y="16"/>
                  <a:pt x="198" y="16"/>
                </a:cubicBezTo>
                <a:close/>
              </a:path>
            </a:pathLst>
          </a:custGeom>
          <a:solidFill>
            <a:schemeClr val="accent1"/>
          </a:solidFill>
          <a:ln>
            <a:noFill/>
          </a:ln>
          <a:extLst/>
        </p:spPr>
        <p:txBody>
          <a:bodyPr/>
          <a:lstStyle/>
          <a:p>
            <a:pPr fontAlgn="auto">
              <a:spcBef>
                <a:spcPts val="0"/>
              </a:spcBef>
              <a:spcAft>
                <a:spcPts val="0"/>
              </a:spcAft>
              <a:defRPr/>
            </a:pPr>
            <a:endParaRPr lang="en-US" dirty="0">
              <a:latin typeface="+mn-lt"/>
              <a:ea typeface="+mn-ea"/>
              <a:cs typeface="+mn-cs"/>
            </a:endParaRPr>
          </a:p>
        </p:txBody>
      </p:sp>
      <p:sp>
        <p:nvSpPr>
          <p:cNvPr id="13" name="Freeform 36"/>
          <p:cNvSpPr>
            <a:spLocks noEditPoints="1"/>
          </p:cNvSpPr>
          <p:nvPr/>
        </p:nvSpPr>
        <p:spPr bwMode="auto">
          <a:xfrm>
            <a:off x="5764477" y="3696214"/>
            <a:ext cx="352662" cy="418524"/>
          </a:xfrm>
          <a:custGeom>
            <a:avLst/>
            <a:gdLst>
              <a:gd name="T0" fmla="*/ 176493 w 249"/>
              <a:gd name="T1" fmla="*/ 450682 h 293"/>
              <a:gd name="T2" fmla="*/ 758545 w 249"/>
              <a:gd name="T3" fmla="*/ 450682 h 293"/>
              <a:gd name="T4" fmla="*/ 758545 w 249"/>
              <a:gd name="T5" fmla="*/ 492342 h 293"/>
              <a:gd name="T6" fmla="*/ 176493 w 249"/>
              <a:gd name="T7" fmla="*/ 492342 h 293"/>
              <a:gd name="T8" fmla="*/ 176493 w 249"/>
              <a:gd name="T9" fmla="*/ 450682 h 293"/>
              <a:gd name="T10" fmla="*/ 176493 w 249"/>
              <a:gd name="T11" fmla="*/ 655194 h 293"/>
              <a:gd name="T12" fmla="*/ 398048 w 249"/>
              <a:gd name="T13" fmla="*/ 655194 h 293"/>
              <a:gd name="T14" fmla="*/ 398048 w 249"/>
              <a:gd name="T15" fmla="*/ 700640 h 293"/>
              <a:gd name="T16" fmla="*/ 176493 w 249"/>
              <a:gd name="T17" fmla="*/ 700640 h 293"/>
              <a:gd name="T18" fmla="*/ 176493 w 249"/>
              <a:gd name="T19" fmla="*/ 655194 h 293"/>
              <a:gd name="T20" fmla="*/ 176493 w 249"/>
              <a:gd name="T21" fmla="*/ 552938 h 293"/>
              <a:gd name="T22" fmla="*/ 589562 w 249"/>
              <a:gd name="T23" fmla="*/ 552938 h 293"/>
              <a:gd name="T24" fmla="*/ 589562 w 249"/>
              <a:gd name="T25" fmla="*/ 598385 h 293"/>
              <a:gd name="T26" fmla="*/ 176493 w 249"/>
              <a:gd name="T27" fmla="*/ 598385 h 293"/>
              <a:gd name="T28" fmla="*/ 176493 w 249"/>
              <a:gd name="T29" fmla="*/ 552938 h 293"/>
              <a:gd name="T30" fmla="*/ 304169 w 249"/>
              <a:gd name="T31" fmla="*/ 0 h 293"/>
              <a:gd name="T32" fmla="*/ 0 w 249"/>
              <a:gd name="T33" fmla="*/ 310554 h 293"/>
              <a:gd name="T34" fmla="*/ 0 w 249"/>
              <a:gd name="T35" fmla="*/ 1033918 h 293"/>
              <a:gd name="T36" fmla="*/ 75103 w 249"/>
              <a:gd name="T37" fmla="*/ 1109663 h 293"/>
              <a:gd name="T38" fmla="*/ 859935 w 249"/>
              <a:gd name="T39" fmla="*/ 1109663 h 293"/>
              <a:gd name="T40" fmla="*/ 935038 w 249"/>
              <a:gd name="T41" fmla="*/ 1033918 h 293"/>
              <a:gd name="T42" fmla="*/ 935038 w 249"/>
              <a:gd name="T43" fmla="*/ 253745 h 293"/>
              <a:gd name="T44" fmla="*/ 935038 w 249"/>
              <a:gd name="T45" fmla="*/ 106043 h 293"/>
              <a:gd name="T46" fmla="*/ 859935 w 249"/>
              <a:gd name="T47" fmla="*/ 0 h 293"/>
              <a:gd name="T48" fmla="*/ 304169 w 249"/>
              <a:gd name="T49" fmla="*/ 0 h 293"/>
              <a:gd name="T50" fmla="*/ 852424 w 249"/>
              <a:gd name="T51" fmla="*/ 117405 h 293"/>
              <a:gd name="T52" fmla="*/ 826138 w 249"/>
              <a:gd name="T53" fmla="*/ 90894 h 293"/>
              <a:gd name="T54" fmla="*/ 334210 w 249"/>
              <a:gd name="T55" fmla="*/ 90894 h 293"/>
              <a:gd name="T56" fmla="*/ 334210 w 249"/>
              <a:gd name="T57" fmla="*/ 280256 h 293"/>
              <a:gd name="T58" fmla="*/ 259107 w 249"/>
              <a:gd name="T59" fmla="*/ 356001 h 293"/>
              <a:gd name="T60" fmla="*/ 82614 w 249"/>
              <a:gd name="T61" fmla="*/ 356001 h 293"/>
              <a:gd name="T62" fmla="*/ 82614 w 249"/>
              <a:gd name="T63" fmla="*/ 1011195 h 293"/>
              <a:gd name="T64" fmla="*/ 108900 w 249"/>
              <a:gd name="T65" fmla="*/ 1033918 h 293"/>
              <a:gd name="T66" fmla="*/ 826138 w 249"/>
              <a:gd name="T67" fmla="*/ 1033918 h 293"/>
              <a:gd name="T68" fmla="*/ 852424 w 249"/>
              <a:gd name="T69" fmla="*/ 1011195 h 293"/>
              <a:gd name="T70" fmla="*/ 852424 w 249"/>
              <a:gd name="T71" fmla="*/ 117405 h 293"/>
              <a:gd name="T72" fmla="*/ 165228 w 249"/>
              <a:gd name="T73" fmla="*/ 265107 h 293"/>
              <a:gd name="T74" fmla="*/ 247841 w 249"/>
              <a:gd name="T75" fmla="*/ 178001 h 293"/>
              <a:gd name="T76" fmla="*/ 247841 w 249"/>
              <a:gd name="T77" fmla="*/ 238596 h 293"/>
              <a:gd name="T78" fmla="*/ 225310 w 249"/>
              <a:gd name="T79" fmla="*/ 265107 h 293"/>
              <a:gd name="T80" fmla="*/ 165228 w 249"/>
              <a:gd name="T81" fmla="*/ 265107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9" h="293">
                <a:moveTo>
                  <a:pt x="47" y="119"/>
                </a:moveTo>
                <a:cubicBezTo>
                  <a:pt x="202" y="119"/>
                  <a:pt x="202" y="119"/>
                  <a:pt x="202" y="119"/>
                </a:cubicBezTo>
                <a:cubicBezTo>
                  <a:pt x="202" y="130"/>
                  <a:pt x="202" y="130"/>
                  <a:pt x="202" y="130"/>
                </a:cubicBezTo>
                <a:cubicBezTo>
                  <a:pt x="47" y="130"/>
                  <a:pt x="47" y="130"/>
                  <a:pt x="47" y="130"/>
                </a:cubicBezTo>
                <a:cubicBezTo>
                  <a:pt x="47" y="119"/>
                  <a:pt x="47" y="119"/>
                  <a:pt x="47" y="119"/>
                </a:cubicBezTo>
                <a:close/>
                <a:moveTo>
                  <a:pt x="47" y="173"/>
                </a:moveTo>
                <a:cubicBezTo>
                  <a:pt x="106" y="173"/>
                  <a:pt x="106" y="173"/>
                  <a:pt x="106" y="173"/>
                </a:cubicBezTo>
                <a:cubicBezTo>
                  <a:pt x="106" y="185"/>
                  <a:pt x="106" y="185"/>
                  <a:pt x="106" y="185"/>
                </a:cubicBezTo>
                <a:cubicBezTo>
                  <a:pt x="47" y="185"/>
                  <a:pt x="47" y="185"/>
                  <a:pt x="47" y="185"/>
                </a:cubicBezTo>
                <a:cubicBezTo>
                  <a:pt x="47" y="173"/>
                  <a:pt x="47" y="173"/>
                  <a:pt x="47" y="173"/>
                </a:cubicBezTo>
                <a:close/>
                <a:moveTo>
                  <a:pt x="47" y="146"/>
                </a:moveTo>
                <a:cubicBezTo>
                  <a:pt x="157" y="146"/>
                  <a:pt x="157" y="146"/>
                  <a:pt x="157" y="146"/>
                </a:cubicBezTo>
                <a:cubicBezTo>
                  <a:pt x="157" y="158"/>
                  <a:pt x="157" y="158"/>
                  <a:pt x="157" y="158"/>
                </a:cubicBezTo>
                <a:cubicBezTo>
                  <a:pt x="47" y="158"/>
                  <a:pt x="47" y="158"/>
                  <a:pt x="47" y="158"/>
                </a:cubicBezTo>
                <a:cubicBezTo>
                  <a:pt x="47" y="146"/>
                  <a:pt x="47" y="146"/>
                  <a:pt x="47" y="146"/>
                </a:cubicBezTo>
                <a:close/>
                <a:moveTo>
                  <a:pt x="81" y="0"/>
                </a:moveTo>
                <a:cubicBezTo>
                  <a:pt x="0" y="82"/>
                  <a:pt x="0" y="82"/>
                  <a:pt x="0" y="82"/>
                </a:cubicBezTo>
                <a:cubicBezTo>
                  <a:pt x="0" y="273"/>
                  <a:pt x="0" y="273"/>
                  <a:pt x="0" y="273"/>
                </a:cubicBezTo>
                <a:cubicBezTo>
                  <a:pt x="0" y="284"/>
                  <a:pt x="9" y="293"/>
                  <a:pt x="20" y="293"/>
                </a:cubicBezTo>
                <a:cubicBezTo>
                  <a:pt x="90" y="293"/>
                  <a:pt x="159" y="293"/>
                  <a:pt x="229" y="293"/>
                </a:cubicBezTo>
                <a:cubicBezTo>
                  <a:pt x="240" y="293"/>
                  <a:pt x="249" y="284"/>
                  <a:pt x="249" y="273"/>
                </a:cubicBezTo>
                <a:cubicBezTo>
                  <a:pt x="249" y="204"/>
                  <a:pt x="249" y="136"/>
                  <a:pt x="249" y="67"/>
                </a:cubicBezTo>
                <a:cubicBezTo>
                  <a:pt x="249" y="28"/>
                  <a:pt x="249" y="28"/>
                  <a:pt x="249" y="28"/>
                </a:cubicBezTo>
                <a:cubicBezTo>
                  <a:pt x="249" y="15"/>
                  <a:pt x="247" y="0"/>
                  <a:pt x="229" y="0"/>
                </a:cubicBezTo>
                <a:cubicBezTo>
                  <a:pt x="81" y="0"/>
                  <a:pt x="81" y="0"/>
                  <a:pt x="81" y="0"/>
                </a:cubicBezTo>
                <a:close/>
                <a:moveTo>
                  <a:pt x="227" y="31"/>
                </a:moveTo>
                <a:cubicBezTo>
                  <a:pt x="227" y="27"/>
                  <a:pt x="224" y="24"/>
                  <a:pt x="220" y="24"/>
                </a:cubicBezTo>
                <a:cubicBezTo>
                  <a:pt x="89" y="24"/>
                  <a:pt x="89" y="24"/>
                  <a:pt x="89" y="24"/>
                </a:cubicBezTo>
                <a:cubicBezTo>
                  <a:pt x="89" y="74"/>
                  <a:pt x="89" y="74"/>
                  <a:pt x="89" y="74"/>
                </a:cubicBezTo>
                <a:cubicBezTo>
                  <a:pt x="89" y="85"/>
                  <a:pt x="80" y="94"/>
                  <a:pt x="69" y="94"/>
                </a:cubicBezTo>
                <a:cubicBezTo>
                  <a:pt x="22" y="94"/>
                  <a:pt x="22" y="94"/>
                  <a:pt x="22" y="94"/>
                </a:cubicBezTo>
                <a:cubicBezTo>
                  <a:pt x="22" y="267"/>
                  <a:pt x="22" y="267"/>
                  <a:pt x="22" y="267"/>
                </a:cubicBezTo>
                <a:cubicBezTo>
                  <a:pt x="22" y="270"/>
                  <a:pt x="26" y="273"/>
                  <a:pt x="29" y="273"/>
                </a:cubicBezTo>
                <a:cubicBezTo>
                  <a:pt x="220" y="273"/>
                  <a:pt x="220" y="273"/>
                  <a:pt x="220" y="273"/>
                </a:cubicBezTo>
                <a:cubicBezTo>
                  <a:pt x="224" y="273"/>
                  <a:pt x="227" y="270"/>
                  <a:pt x="227" y="267"/>
                </a:cubicBezTo>
                <a:cubicBezTo>
                  <a:pt x="227" y="188"/>
                  <a:pt x="227" y="110"/>
                  <a:pt x="227" y="31"/>
                </a:cubicBezTo>
                <a:close/>
                <a:moveTo>
                  <a:pt x="44" y="70"/>
                </a:moveTo>
                <a:cubicBezTo>
                  <a:pt x="66" y="47"/>
                  <a:pt x="66" y="47"/>
                  <a:pt x="66" y="47"/>
                </a:cubicBezTo>
                <a:cubicBezTo>
                  <a:pt x="66" y="63"/>
                  <a:pt x="66" y="63"/>
                  <a:pt x="66" y="63"/>
                </a:cubicBezTo>
                <a:cubicBezTo>
                  <a:pt x="66" y="67"/>
                  <a:pt x="63" y="70"/>
                  <a:pt x="60" y="70"/>
                </a:cubicBezTo>
                <a:lnTo>
                  <a:pt x="44" y="70"/>
                </a:lnTo>
                <a:close/>
              </a:path>
            </a:pathLst>
          </a:custGeom>
          <a:solidFill>
            <a:srgbClr val="E31B23"/>
          </a:solidFill>
          <a:ln>
            <a:noFill/>
          </a:ln>
          <a:extLst/>
        </p:spPr>
        <p:txBody>
          <a:bodyPr/>
          <a:lstStyle/>
          <a:p>
            <a:endParaRPr lang="en-US"/>
          </a:p>
        </p:txBody>
      </p:sp>
      <p:sp>
        <p:nvSpPr>
          <p:cNvPr id="14" name="Freeform 491"/>
          <p:cNvSpPr>
            <a:spLocks noChangeAspect="1" noEditPoints="1"/>
          </p:cNvSpPr>
          <p:nvPr/>
        </p:nvSpPr>
        <p:spPr bwMode="auto">
          <a:xfrm>
            <a:off x="5731373" y="2853932"/>
            <a:ext cx="460502" cy="430599"/>
          </a:xfrm>
          <a:custGeom>
            <a:avLst/>
            <a:gdLst>
              <a:gd name="T0" fmla="*/ 335 w 335"/>
              <a:gd name="T1" fmla="*/ 279 h 312"/>
              <a:gd name="T2" fmla="*/ 335 w 335"/>
              <a:gd name="T3" fmla="*/ 272 h 312"/>
              <a:gd name="T4" fmla="*/ 312 w 335"/>
              <a:gd name="T5" fmla="*/ 221 h 312"/>
              <a:gd name="T6" fmla="*/ 240 w 335"/>
              <a:gd name="T7" fmla="*/ 195 h 312"/>
              <a:gd name="T8" fmla="*/ 223 w 335"/>
              <a:gd name="T9" fmla="*/ 184 h 312"/>
              <a:gd name="T10" fmla="*/ 183 w 335"/>
              <a:gd name="T11" fmla="*/ 271 h 312"/>
              <a:gd name="T12" fmla="*/ 178 w 335"/>
              <a:gd name="T13" fmla="*/ 218 h 312"/>
              <a:gd name="T14" fmla="*/ 180 w 335"/>
              <a:gd name="T15" fmla="*/ 215 h 312"/>
              <a:gd name="T16" fmla="*/ 182 w 335"/>
              <a:gd name="T17" fmla="*/ 197 h 312"/>
              <a:gd name="T18" fmla="*/ 179 w 335"/>
              <a:gd name="T19" fmla="*/ 194 h 312"/>
              <a:gd name="T20" fmla="*/ 156 w 335"/>
              <a:gd name="T21" fmla="*/ 194 h 312"/>
              <a:gd name="T22" fmla="*/ 153 w 335"/>
              <a:gd name="T23" fmla="*/ 197 h 312"/>
              <a:gd name="T24" fmla="*/ 155 w 335"/>
              <a:gd name="T25" fmla="*/ 215 h 312"/>
              <a:gd name="T26" fmla="*/ 157 w 335"/>
              <a:gd name="T27" fmla="*/ 218 h 312"/>
              <a:gd name="T28" fmla="*/ 152 w 335"/>
              <a:gd name="T29" fmla="*/ 271 h 312"/>
              <a:gd name="T30" fmla="*/ 112 w 335"/>
              <a:gd name="T31" fmla="*/ 184 h 312"/>
              <a:gd name="T32" fmla="*/ 95 w 335"/>
              <a:gd name="T33" fmla="*/ 195 h 312"/>
              <a:gd name="T34" fmla="*/ 23 w 335"/>
              <a:gd name="T35" fmla="*/ 221 h 312"/>
              <a:gd name="T36" fmla="*/ 0 w 335"/>
              <a:gd name="T37" fmla="*/ 272 h 312"/>
              <a:gd name="T38" fmla="*/ 0 w 335"/>
              <a:gd name="T39" fmla="*/ 279 h 312"/>
              <a:gd name="T40" fmla="*/ 168 w 335"/>
              <a:gd name="T41" fmla="*/ 312 h 312"/>
              <a:gd name="T42" fmla="*/ 335 w 335"/>
              <a:gd name="T43" fmla="*/ 279 h 312"/>
              <a:gd name="T44" fmla="*/ 122 w 335"/>
              <a:gd name="T45" fmla="*/ 77 h 312"/>
              <a:gd name="T46" fmla="*/ 128 w 335"/>
              <a:gd name="T47" fmla="*/ 73 h 312"/>
              <a:gd name="T48" fmla="*/ 204 w 335"/>
              <a:gd name="T49" fmla="*/ 62 h 312"/>
              <a:gd name="T50" fmla="*/ 210 w 335"/>
              <a:gd name="T51" fmla="*/ 62 h 312"/>
              <a:gd name="T52" fmla="*/ 212 w 335"/>
              <a:gd name="T53" fmla="*/ 67 h 312"/>
              <a:gd name="T54" fmla="*/ 213 w 335"/>
              <a:gd name="T55" fmla="*/ 82 h 312"/>
              <a:gd name="T56" fmla="*/ 214 w 335"/>
              <a:gd name="T57" fmla="*/ 85 h 312"/>
              <a:gd name="T58" fmla="*/ 216 w 335"/>
              <a:gd name="T59" fmla="*/ 88 h 312"/>
              <a:gd name="T60" fmla="*/ 219 w 335"/>
              <a:gd name="T61" fmla="*/ 84 h 312"/>
              <a:gd name="T62" fmla="*/ 224 w 335"/>
              <a:gd name="T63" fmla="*/ 79 h 312"/>
              <a:gd name="T64" fmla="*/ 230 w 335"/>
              <a:gd name="T65" fmla="*/ 104 h 312"/>
              <a:gd name="T66" fmla="*/ 219 w 335"/>
              <a:gd name="T67" fmla="*/ 128 h 312"/>
              <a:gd name="T68" fmla="*/ 217 w 335"/>
              <a:gd name="T69" fmla="*/ 130 h 312"/>
              <a:gd name="T70" fmla="*/ 185 w 335"/>
              <a:gd name="T71" fmla="*/ 174 h 312"/>
              <a:gd name="T72" fmla="*/ 151 w 335"/>
              <a:gd name="T73" fmla="*/ 174 h 312"/>
              <a:gd name="T74" fmla="*/ 118 w 335"/>
              <a:gd name="T75" fmla="*/ 130 h 312"/>
              <a:gd name="T76" fmla="*/ 116 w 335"/>
              <a:gd name="T77" fmla="*/ 128 h 312"/>
              <a:gd name="T78" fmla="*/ 105 w 335"/>
              <a:gd name="T79" fmla="*/ 104 h 312"/>
              <a:gd name="T80" fmla="*/ 111 w 335"/>
              <a:gd name="T81" fmla="*/ 79 h 312"/>
              <a:gd name="T82" fmla="*/ 117 w 335"/>
              <a:gd name="T83" fmla="*/ 86 h 312"/>
              <a:gd name="T84" fmla="*/ 121 w 335"/>
              <a:gd name="T85" fmla="*/ 88 h 312"/>
              <a:gd name="T86" fmla="*/ 122 w 335"/>
              <a:gd name="T87" fmla="*/ 77 h 312"/>
              <a:gd name="T88" fmla="*/ 198 w 335"/>
              <a:gd name="T89" fmla="*/ 16 h 312"/>
              <a:gd name="T90" fmla="*/ 230 w 335"/>
              <a:gd name="T91" fmla="*/ 39 h 312"/>
              <a:gd name="T92" fmla="*/ 235 w 335"/>
              <a:gd name="T93" fmla="*/ 74 h 312"/>
              <a:gd name="T94" fmla="*/ 240 w 335"/>
              <a:gd name="T95" fmla="*/ 105 h 312"/>
              <a:gd name="T96" fmla="*/ 226 w 335"/>
              <a:gd name="T97" fmla="*/ 137 h 312"/>
              <a:gd name="T98" fmla="*/ 189 w 335"/>
              <a:gd name="T99" fmla="*/ 183 h 312"/>
              <a:gd name="T100" fmla="*/ 147 w 335"/>
              <a:gd name="T101" fmla="*/ 184 h 312"/>
              <a:gd name="T102" fmla="*/ 109 w 335"/>
              <a:gd name="T103" fmla="*/ 137 h 312"/>
              <a:gd name="T104" fmla="*/ 95 w 335"/>
              <a:gd name="T105" fmla="*/ 105 h 312"/>
              <a:gd name="T106" fmla="*/ 100 w 335"/>
              <a:gd name="T107" fmla="*/ 74 h 312"/>
              <a:gd name="T108" fmla="*/ 115 w 335"/>
              <a:gd name="T109" fmla="*/ 23 h 312"/>
              <a:gd name="T110" fmla="*/ 193 w 335"/>
              <a:gd name="T111" fmla="*/ 14 h 312"/>
              <a:gd name="T112" fmla="*/ 198 w 335"/>
              <a:gd name="T113" fmla="*/ 1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 h="312">
                <a:moveTo>
                  <a:pt x="335" y="279"/>
                </a:moveTo>
                <a:cubicBezTo>
                  <a:pt x="335" y="272"/>
                  <a:pt x="335" y="272"/>
                  <a:pt x="335" y="272"/>
                </a:cubicBezTo>
                <a:cubicBezTo>
                  <a:pt x="334" y="254"/>
                  <a:pt x="325" y="235"/>
                  <a:pt x="312" y="221"/>
                </a:cubicBezTo>
                <a:cubicBezTo>
                  <a:pt x="292" y="201"/>
                  <a:pt x="266" y="206"/>
                  <a:pt x="240" y="195"/>
                </a:cubicBezTo>
                <a:cubicBezTo>
                  <a:pt x="234" y="192"/>
                  <a:pt x="229" y="189"/>
                  <a:pt x="223" y="184"/>
                </a:cubicBezTo>
                <a:cubicBezTo>
                  <a:pt x="211" y="216"/>
                  <a:pt x="203" y="242"/>
                  <a:pt x="183" y="271"/>
                </a:cubicBezTo>
                <a:cubicBezTo>
                  <a:pt x="178" y="218"/>
                  <a:pt x="178" y="218"/>
                  <a:pt x="178" y="218"/>
                </a:cubicBezTo>
                <a:cubicBezTo>
                  <a:pt x="179" y="218"/>
                  <a:pt x="180" y="217"/>
                  <a:pt x="180" y="215"/>
                </a:cubicBezTo>
                <a:cubicBezTo>
                  <a:pt x="182" y="197"/>
                  <a:pt x="182" y="197"/>
                  <a:pt x="182" y="197"/>
                </a:cubicBezTo>
                <a:cubicBezTo>
                  <a:pt x="182" y="195"/>
                  <a:pt x="180" y="194"/>
                  <a:pt x="179" y="194"/>
                </a:cubicBezTo>
                <a:cubicBezTo>
                  <a:pt x="171" y="196"/>
                  <a:pt x="164" y="196"/>
                  <a:pt x="156" y="194"/>
                </a:cubicBezTo>
                <a:cubicBezTo>
                  <a:pt x="155" y="194"/>
                  <a:pt x="153" y="196"/>
                  <a:pt x="153" y="197"/>
                </a:cubicBezTo>
                <a:cubicBezTo>
                  <a:pt x="155" y="215"/>
                  <a:pt x="155" y="215"/>
                  <a:pt x="155" y="215"/>
                </a:cubicBezTo>
                <a:cubicBezTo>
                  <a:pt x="155" y="217"/>
                  <a:pt x="156" y="218"/>
                  <a:pt x="157" y="218"/>
                </a:cubicBezTo>
                <a:cubicBezTo>
                  <a:pt x="152" y="271"/>
                  <a:pt x="152" y="271"/>
                  <a:pt x="152" y="271"/>
                </a:cubicBezTo>
                <a:cubicBezTo>
                  <a:pt x="132" y="242"/>
                  <a:pt x="124" y="216"/>
                  <a:pt x="112" y="184"/>
                </a:cubicBezTo>
                <a:cubicBezTo>
                  <a:pt x="107" y="189"/>
                  <a:pt x="101" y="192"/>
                  <a:pt x="95" y="195"/>
                </a:cubicBezTo>
                <a:cubicBezTo>
                  <a:pt x="69" y="206"/>
                  <a:pt x="43" y="201"/>
                  <a:pt x="23" y="221"/>
                </a:cubicBezTo>
                <a:cubicBezTo>
                  <a:pt x="10" y="235"/>
                  <a:pt x="1" y="254"/>
                  <a:pt x="0" y="272"/>
                </a:cubicBezTo>
                <a:cubicBezTo>
                  <a:pt x="0" y="275"/>
                  <a:pt x="0" y="277"/>
                  <a:pt x="0" y="279"/>
                </a:cubicBezTo>
                <a:cubicBezTo>
                  <a:pt x="16" y="301"/>
                  <a:pt x="92" y="311"/>
                  <a:pt x="168" y="312"/>
                </a:cubicBezTo>
                <a:cubicBezTo>
                  <a:pt x="243" y="311"/>
                  <a:pt x="319" y="301"/>
                  <a:pt x="335" y="279"/>
                </a:cubicBezTo>
                <a:close/>
                <a:moveTo>
                  <a:pt x="122" y="77"/>
                </a:moveTo>
                <a:cubicBezTo>
                  <a:pt x="122" y="72"/>
                  <a:pt x="124" y="72"/>
                  <a:pt x="128" y="73"/>
                </a:cubicBezTo>
                <a:cubicBezTo>
                  <a:pt x="139" y="77"/>
                  <a:pt x="191" y="67"/>
                  <a:pt x="204" y="62"/>
                </a:cubicBezTo>
                <a:cubicBezTo>
                  <a:pt x="206" y="61"/>
                  <a:pt x="208" y="60"/>
                  <a:pt x="210" y="62"/>
                </a:cubicBezTo>
                <a:cubicBezTo>
                  <a:pt x="210" y="63"/>
                  <a:pt x="211" y="65"/>
                  <a:pt x="212" y="67"/>
                </a:cubicBezTo>
                <a:cubicBezTo>
                  <a:pt x="213" y="71"/>
                  <a:pt x="213" y="78"/>
                  <a:pt x="213" y="82"/>
                </a:cubicBezTo>
                <a:cubicBezTo>
                  <a:pt x="213" y="84"/>
                  <a:pt x="214" y="84"/>
                  <a:pt x="214" y="85"/>
                </a:cubicBezTo>
                <a:cubicBezTo>
                  <a:pt x="214" y="89"/>
                  <a:pt x="215" y="89"/>
                  <a:pt x="216" y="88"/>
                </a:cubicBezTo>
                <a:cubicBezTo>
                  <a:pt x="217" y="87"/>
                  <a:pt x="218" y="86"/>
                  <a:pt x="219" y="84"/>
                </a:cubicBezTo>
                <a:cubicBezTo>
                  <a:pt x="221" y="81"/>
                  <a:pt x="222" y="79"/>
                  <a:pt x="224" y="79"/>
                </a:cubicBezTo>
                <a:cubicBezTo>
                  <a:pt x="229" y="79"/>
                  <a:pt x="231" y="90"/>
                  <a:pt x="230" y="104"/>
                </a:cubicBezTo>
                <a:cubicBezTo>
                  <a:pt x="228" y="117"/>
                  <a:pt x="224" y="128"/>
                  <a:pt x="219" y="128"/>
                </a:cubicBezTo>
                <a:cubicBezTo>
                  <a:pt x="218" y="128"/>
                  <a:pt x="217" y="129"/>
                  <a:pt x="217" y="130"/>
                </a:cubicBezTo>
                <a:cubicBezTo>
                  <a:pt x="213" y="149"/>
                  <a:pt x="200" y="165"/>
                  <a:pt x="185" y="174"/>
                </a:cubicBezTo>
                <a:cubicBezTo>
                  <a:pt x="173" y="181"/>
                  <a:pt x="165" y="181"/>
                  <a:pt x="151" y="174"/>
                </a:cubicBezTo>
                <a:cubicBezTo>
                  <a:pt x="135" y="166"/>
                  <a:pt x="122" y="149"/>
                  <a:pt x="118" y="130"/>
                </a:cubicBezTo>
                <a:cubicBezTo>
                  <a:pt x="118" y="129"/>
                  <a:pt x="117" y="128"/>
                  <a:pt x="116" y="128"/>
                </a:cubicBezTo>
                <a:cubicBezTo>
                  <a:pt x="111" y="128"/>
                  <a:pt x="107" y="117"/>
                  <a:pt x="105" y="104"/>
                </a:cubicBezTo>
                <a:cubicBezTo>
                  <a:pt x="104" y="90"/>
                  <a:pt x="106" y="79"/>
                  <a:pt x="111" y="79"/>
                </a:cubicBezTo>
                <a:cubicBezTo>
                  <a:pt x="113" y="79"/>
                  <a:pt x="115" y="82"/>
                  <a:pt x="117" y="86"/>
                </a:cubicBezTo>
                <a:cubicBezTo>
                  <a:pt x="118" y="88"/>
                  <a:pt x="120" y="90"/>
                  <a:pt x="121" y="88"/>
                </a:cubicBezTo>
                <a:cubicBezTo>
                  <a:pt x="122" y="87"/>
                  <a:pt x="122" y="79"/>
                  <a:pt x="122" y="77"/>
                </a:cubicBezTo>
                <a:close/>
                <a:moveTo>
                  <a:pt x="198" y="16"/>
                </a:moveTo>
                <a:cubicBezTo>
                  <a:pt x="215" y="16"/>
                  <a:pt x="225" y="27"/>
                  <a:pt x="230" y="39"/>
                </a:cubicBezTo>
                <a:cubicBezTo>
                  <a:pt x="234" y="49"/>
                  <a:pt x="236" y="62"/>
                  <a:pt x="235" y="74"/>
                </a:cubicBezTo>
                <a:cubicBezTo>
                  <a:pt x="241" y="82"/>
                  <a:pt x="241" y="96"/>
                  <a:pt x="240" y="105"/>
                </a:cubicBezTo>
                <a:cubicBezTo>
                  <a:pt x="239" y="114"/>
                  <a:pt x="236" y="131"/>
                  <a:pt x="226" y="137"/>
                </a:cubicBezTo>
                <a:cubicBezTo>
                  <a:pt x="222" y="155"/>
                  <a:pt x="207" y="173"/>
                  <a:pt x="189" y="183"/>
                </a:cubicBezTo>
                <a:cubicBezTo>
                  <a:pt x="176" y="191"/>
                  <a:pt x="161" y="192"/>
                  <a:pt x="147" y="184"/>
                </a:cubicBezTo>
                <a:cubicBezTo>
                  <a:pt x="129" y="174"/>
                  <a:pt x="114" y="156"/>
                  <a:pt x="109" y="137"/>
                </a:cubicBezTo>
                <a:cubicBezTo>
                  <a:pt x="100" y="131"/>
                  <a:pt x="96" y="114"/>
                  <a:pt x="95" y="105"/>
                </a:cubicBezTo>
                <a:cubicBezTo>
                  <a:pt x="94" y="96"/>
                  <a:pt x="94" y="82"/>
                  <a:pt x="100" y="74"/>
                </a:cubicBezTo>
                <a:cubicBezTo>
                  <a:pt x="99" y="57"/>
                  <a:pt x="102" y="35"/>
                  <a:pt x="115" y="23"/>
                </a:cubicBezTo>
                <a:cubicBezTo>
                  <a:pt x="136" y="4"/>
                  <a:pt x="176" y="0"/>
                  <a:pt x="193" y="14"/>
                </a:cubicBezTo>
                <a:cubicBezTo>
                  <a:pt x="195" y="16"/>
                  <a:pt x="195" y="16"/>
                  <a:pt x="198" y="16"/>
                </a:cubicBezTo>
                <a:close/>
              </a:path>
            </a:pathLst>
          </a:custGeom>
          <a:solidFill>
            <a:schemeClr val="accent1"/>
          </a:solidFill>
          <a:ln>
            <a:noFill/>
          </a:ln>
          <a:extLst/>
        </p:spPr>
        <p:txBody>
          <a:bodyPr/>
          <a:lstStyle/>
          <a:p>
            <a:pPr fontAlgn="auto">
              <a:spcBef>
                <a:spcPts val="0"/>
              </a:spcBef>
              <a:spcAft>
                <a:spcPts val="0"/>
              </a:spcAft>
              <a:defRPr/>
            </a:pPr>
            <a:endParaRPr lang="en-US" dirty="0">
              <a:latin typeface="+mn-lt"/>
              <a:ea typeface="+mn-ea"/>
              <a:cs typeface="+mn-cs"/>
            </a:endParaRPr>
          </a:p>
        </p:txBody>
      </p:sp>
      <p:grpSp>
        <p:nvGrpSpPr>
          <p:cNvPr id="15" name="Group 14"/>
          <p:cNvGrpSpPr>
            <a:grpSpLocks noChangeAspect="1"/>
          </p:cNvGrpSpPr>
          <p:nvPr/>
        </p:nvGrpSpPr>
        <p:grpSpPr>
          <a:xfrm>
            <a:off x="4154504" y="3098388"/>
            <a:ext cx="136926" cy="188066"/>
            <a:chOff x="4513263" y="442913"/>
            <a:chExt cx="131763" cy="180975"/>
          </a:xfrm>
          <a:solidFill>
            <a:srgbClr val="E31B23"/>
          </a:solidFill>
        </p:grpSpPr>
        <p:sp>
          <p:nvSpPr>
            <p:cNvPr id="16" name="Freeform 258"/>
            <p:cNvSpPr>
              <a:spLocks noEditPoints="1"/>
            </p:cNvSpPr>
            <p:nvPr/>
          </p:nvSpPr>
          <p:spPr bwMode="auto">
            <a:xfrm>
              <a:off x="4513263" y="517525"/>
              <a:ext cx="131763" cy="106363"/>
            </a:xfrm>
            <a:custGeom>
              <a:avLst/>
              <a:gdLst>
                <a:gd name="T0" fmla="*/ 199 w 226"/>
                <a:gd name="T1" fmla="*/ 0 h 180"/>
                <a:gd name="T2" fmla="*/ 27 w 226"/>
                <a:gd name="T3" fmla="*/ 0 h 180"/>
                <a:gd name="T4" fmla="*/ 0 w 226"/>
                <a:gd name="T5" fmla="*/ 27 h 180"/>
                <a:gd name="T6" fmla="*/ 0 w 226"/>
                <a:gd name="T7" fmla="*/ 153 h 180"/>
                <a:gd name="T8" fmla="*/ 27 w 226"/>
                <a:gd name="T9" fmla="*/ 180 h 180"/>
                <a:gd name="T10" fmla="*/ 199 w 226"/>
                <a:gd name="T11" fmla="*/ 180 h 180"/>
                <a:gd name="T12" fmla="*/ 226 w 226"/>
                <a:gd name="T13" fmla="*/ 153 h 180"/>
                <a:gd name="T14" fmla="*/ 226 w 226"/>
                <a:gd name="T15" fmla="*/ 27 h 180"/>
                <a:gd name="T16" fmla="*/ 199 w 226"/>
                <a:gd name="T17" fmla="*/ 0 h 180"/>
                <a:gd name="T18" fmla="*/ 125 w 226"/>
                <a:gd name="T19" fmla="*/ 122 h 180"/>
                <a:gd name="T20" fmla="*/ 113 w 226"/>
                <a:gd name="T21" fmla="*/ 134 h 180"/>
                <a:gd name="T22" fmla="*/ 102 w 226"/>
                <a:gd name="T23" fmla="*/ 122 h 180"/>
                <a:gd name="T24" fmla="*/ 102 w 226"/>
                <a:gd name="T25" fmla="*/ 94 h 180"/>
                <a:gd name="T26" fmla="*/ 102 w 226"/>
                <a:gd name="T27" fmla="*/ 94 h 180"/>
                <a:gd name="T28" fmla="*/ 91 w 226"/>
                <a:gd name="T29" fmla="*/ 75 h 180"/>
                <a:gd name="T30" fmla="*/ 113 w 226"/>
                <a:gd name="T31" fmla="*/ 53 h 180"/>
                <a:gd name="T32" fmla="*/ 135 w 226"/>
                <a:gd name="T33" fmla="*/ 75 h 180"/>
                <a:gd name="T34" fmla="*/ 125 w 226"/>
                <a:gd name="T35" fmla="*/ 9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180">
                  <a:moveTo>
                    <a:pt x="199" y="0"/>
                  </a:moveTo>
                  <a:cubicBezTo>
                    <a:pt x="27" y="0"/>
                    <a:pt x="27" y="0"/>
                    <a:pt x="27" y="0"/>
                  </a:cubicBezTo>
                  <a:cubicBezTo>
                    <a:pt x="12" y="0"/>
                    <a:pt x="0" y="12"/>
                    <a:pt x="0" y="27"/>
                  </a:cubicBezTo>
                  <a:cubicBezTo>
                    <a:pt x="0" y="153"/>
                    <a:pt x="0" y="153"/>
                    <a:pt x="0" y="153"/>
                  </a:cubicBezTo>
                  <a:cubicBezTo>
                    <a:pt x="0" y="168"/>
                    <a:pt x="12" y="180"/>
                    <a:pt x="27" y="180"/>
                  </a:cubicBezTo>
                  <a:cubicBezTo>
                    <a:pt x="199" y="180"/>
                    <a:pt x="199" y="180"/>
                    <a:pt x="199" y="180"/>
                  </a:cubicBezTo>
                  <a:cubicBezTo>
                    <a:pt x="214" y="180"/>
                    <a:pt x="226" y="168"/>
                    <a:pt x="226" y="153"/>
                  </a:cubicBezTo>
                  <a:cubicBezTo>
                    <a:pt x="226" y="27"/>
                    <a:pt x="226" y="27"/>
                    <a:pt x="226" y="27"/>
                  </a:cubicBezTo>
                  <a:cubicBezTo>
                    <a:pt x="226" y="12"/>
                    <a:pt x="214" y="0"/>
                    <a:pt x="199" y="0"/>
                  </a:cubicBezTo>
                  <a:close/>
                  <a:moveTo>
                    <a:pt x="125" y="122"/>
                  </a:moveTo>
                  <a:cubicBezTo>
                    <a:pt x="125" y="129"/>
                    <a:pt x="120" y="134"/>
                    <a:pt x="113" y="134"/>
                  </a:cubicBezTo>
                  <a:cubicBezTo>
                    <a:pt x="107" y="134"/>
                    <a:pt x="102" y="129"/>
                    <a:pt x="102" y="122"/>
                  </a:cubicBezTo>
                  <a:cubicBezTo>
                    <a:pt x="102" y="94"/>
                    <a:pt x="102" y="94"/>
                    <a:pt x="102" y="94"/>
                  </a:cubicBezTo>
                  <a:cubicBezTo>
                    <a:pt x="102" y="94"/>
                    <a:pt x="102" y="94"/>
                    <a:pt x="102" y="94"/>
                  </a:cubicBezTo>
                  <a:cubicBezTo>
                    <a:pt x="95" y="90"/>
                    <a:pt x="91" y="83"/>
                    <a:pt x="91" y="75"/>
                  </a:cubicBezTo>
                  <a:cubicBezTo>
                    <a:pt x="91" y="63"/>
                    <a:pt x="101" y="53"/>
                    <a:pt x="113" y="53"/>
                  </a:cubicBezTo>
                  <a:cubicBezTo>
                    <a:pt x="125" y="53"/>
                    <a:pt x="135" y="63"/>
                    <a:pt x="135" y="75"/>
                  </a:cubicBezTo>
                  <a:cubicBezTo>
                    <a:pt x="135" y="83"/>
                    <a:pt x="131" y="90"/>
                    <a:pt x="125" y="9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17" name="Freeform 259"/>
            <p:cNvSpPr>
              <a:spLocks/>
            </p:cNvSpPr>
            <p:nvPr/>
          </p:nvSpPr>
          <p:spPr bwMode="auto">
            <a:xfrm>
              <a:off x="4533900" y="442913"/>
              <a:ext cx="92075" cy="60325"/>
            </a:xfrm>
            <a:custGeom>
              <a:avLst/>
              <a:gdLst>
                <a:gd name="T0" fmla="*/ 157 w 157"/>
                <a:gd name="T1" fmla="*/ 78 h 101"/>
                <a:gd name="T2" fmla="*/ 78 w 157"/>
                <a:gd name="T3" fmla="*/ 0 h 101"/>
                <a:gd name="T4" fmla="*/ 0 w 157"/>
                <a:gd name="T5" fmla="*/ 78 h 101"/>
                <a:gd name="T6" fmla="*/ 0 w 157"/>
                <a:gd name="T7" fmla="*/ 101 h 101"/>
                <a:gd name="T8" fmla="*/ 32 w 157"/>
                <a:gd name="T9" fmla="*/ 101 h 101"/>
                <a:gd name="T10" fmla="*/ 32 w 157"/>
                <a:gd name="T11" fmla="*/ 78 h 101"/>
                <a:gd name="T12" fmla="*/ 78 w 157"/>
                <a:gd name="T13" fmla="*/ 32 h 101"/>
                <a:gd name="T14" fmla="*/ 124 w 157"/>
                <a:gd name="T15" fmla="*/ 78 h 101"/>
                <a:gd name="T16" fmla="*/ 124 w 157"/>
                <a:gd name="T17" fmla="*/ 101 h 101"/>
                <a:gd name="T18" fmla="*/ 157 w 157"/>
                <a:gd name="T19" fmla="*/ 101 h 101"/>
                <a:gd name="T20" fmla="*/ 157 w 157"/>
                <a:gd name="T21" fmla="*/ 7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01">
                  <a:moveTo>
                    <a:pt x="157" y="78"/>
                  </a:moveTo>
                  <a:cubicBezTo>
                    <a:pt x="157" y="35"/>
                    <a:pt x="122" y="0"/>
                    <a:pt x="78" y="0"/>
                  </a:cubicBezTo>
                  <a:cubicBezTo>
                    <a:pt x="35" y="0"/>
                    <a:pt x="0" y="35"/>
                    <a:pt x="0" y="78"/>
                  </a:cubicBezTo>
                  <a:cubicBezTo>
                    <a:pt x="0" y="101"/>
                    <a:pt x="0" y="101"/>
                    <a:pt x="0" y="101"/>
                  </a:cubicBezTo>
                  <a:cubicBezTo>
                    <a:pt x="32" y="101"/>
                    <a:pt x="32" y="101"/>
                    <a:pt x="32" y="101"/>
                  </a:cubicBezTo>
                  <a:cubicBezTo>
                    <a:pt x="32" y="78"/>
                    <a:pt x="32" y="78"/>
                    <a:pt x="32" y="78"/>
                  </a:cubicBezTo>
                  <a:cubicBezTo>
                    <a:pt x="32" y="53"/>
                    <a:pt x="53" y="32"/>
                    <a:pt x="78" y="32"/>
                  </a:cubicBezTo>
                  <a:cubicBezTo>
                    <a:pt x="104" y="32"/>
                    <a:pt x="124" y="53"/>
                    <a:pt x="124" y="78"/>
                  </a:cubicBezTo>
                  <a:cubicBezTo>
                    <a:pt x="124" y="101"/>
                    <a:pt x="124" y="101"/>
                    <a:pt x="124" y="101"/>
                  </a:cubicBezTo>
                  <a:cubicBezTo>
                    <a:pt x="157" y="101"/>
                    <a:pt x="157" y="101"/>
                    <a:pt x="157" y="101"/>
                  </a:cubicBezTo>
                  <a:lnTo>
                    <a:pt x="157" y="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sp>
        <p:nvSpPr>
          <p:cNvPr id="18" name="Freeform 36"/>
          <p:cNvSpPr>
            <a:spLocks noEditPoints="1"/>
          </p:cNvSpPr>
          <p:nvPr/>
        </p:nvSpPr>
        <p:spPr bwMode="auto">
          <a:xfrm>
            <a:off x="3938474" y="2842013"/>
            <a:ext cx="432061" cy="512751"/>
          </a:xfrm>
          <a:custGeom>
            <a:avLst/>
            <a:gdLst>
              <a:gd name="T0" fmla="*/ 176493 w 249"/>
              <a:gd name="T1" fmla="*/ 450682 h 293"/>
              <a:gd name="T2" fmla="*/ 758545 w 249"/>
              <a:gd name="T3" fmla="*/ 450682 h 293"/>
              <a:gd name="T4" fmla="*/ 758545 w 249"/>
              <a:gd name="T5" fmla="*/ 492342 h 293"/>
              <a:gd name="T6" fmla="*/ 176493 w 249"/>
              <a:gd name="T7" fmla="*/ 492342 h 293"/>
              <a:gd name="T8" fmla="*/ 176493 w 249"/>
              <a:gd name="T9" fmla="*/ 450682 h 293"/>
              <a:gd name="T10" fmla="*/ 176493 w 249"/>
              <a:gd name="T11" fmla="*/ 655194 h 293"/>
              <a:gd name="T12" fmla="*/ 398048 w 249"/>
              <a:gd name="T13" fmla="*/ 655194 h 293"/>
              <a:gd name="T14" fmla="*/ 398048 w 249"/>
              <a:gd name="T15" fmla="*/ 700640 h 293"/>
              <a:gd name="T16" fmla="*/ 176493 w 249"/>
              <a:gd name="T17" fmla="*/ 700640 h 293"/>
              <a:gd name="T18" fmla="*/ 176493 w 249"/>
              <a:gd name="T19" fmla="*/ 655194 h 293"/>
              <a:gd name="T20" fmla="*/ 176493 w 249"/>
              <a:gd name="T21" fmla="*/ 552938 h 293"/>
              <a:gd name="T22" fmla="*/ 589562 w 249"/>
              <a:gd name="T23" fmla="*/ 552938 h 293"/>
              <a:gd name="T24" fmla="*/ 589562 w 249"/>
              <a:gd name="T25" fmla="*/ 598385 h 293"/>
              <a:gd name="T26" fmla="*/ 176493 w 249"/>
              <a:gd name="T27" fmla="*/ 598385 h 293"/>
              <a:gd name="T28" fmla="*/ 176493 w 249"/>
              <a:gd name="T29" fmla="*/ 552938 h 293"/>
              <a:gd name="T30" fmla="*/ 304169 w 249"/>
              <a:gd name="T31" fmla="*/ 0 h 293"/>
              <a:gd name="T32" fmla="*/ 0 w 249"/>
              <a:gd name="T33" fmla="*/ 310554 h 293"/>
              <a:gd name="T34" fmla="*/ 0 w 249"/>
              <a:gd name="T35" fmla="*/ 1033918 h 293"/>
              <a:gd name="T36" fmla="*/ 75103 w 249"/>
              <a:gd name="T37" fmla="*/ 1109663 h 293"/>
              <a:gd name="T38" fmla="*/ 859935 w 249"/>
              <a:gd name="T39" fmla="*/ 1109663 h 293"/>
              <a:gd name="T40" fmla="*/ 935038 w 249"/>
              <a:gd name="T41" fmla="*/ 1033918 h 293"/>
              <a:gd name="T42" fmla="*/ 935038 w 249"/>
              <a:gd name="T43" fmla="*/ 253745 h 293"/>
              <a:gd name="T44" fmla="*/ 935038 w 249"/>
              <a:gd name="T45" fmla="*/ 106043 h 293"/>
              <a:gd name="T46" fmla="*/ 859935 w 249"/>
              <a:gd name="T47" fmla="*/ 0 h 293"/>
              <a:gd name="T48" fmla="*/ 304169 w 249"/>
              <a:gd name="T49" fmla="*/ 0 h 293"/>
              <a:gd name="T50" fmla="*/ 852424 w 249"/>
              <a:gd name="T51" fmla="*/ 117405 h 293"/>
              <a:gd name="T52" fmla="*/ 826138 w 249"/>
              <a:gd name="T53" fmla="*/ 90894 h 293"/>
              <a:gd name="T54" fmla="*/ 334210 w 249"/>
              <a:gd name="T55" fmla="*/ 90894 h 293"/>
              <a:gd name="T56" fmla="*/ 334210 w 249"/>
              <a:gd name="T57" fmla="*/ 280256 h 293"/>
              <a:gd name="T58" fmla="*/ 259107 w 249"/>
              <a:gd name="T59" fmla="*/ 356001 h 293"/>
              <a:gd name="T60" fmla="*/ 82614 w 249"/>
              <a:gd name="T61" fmla="*/ 356001 h 293"/>
              <a:gd name="T62" fmla="*/ 82614 w 249"/>
              <a:gd name="T63" fmla="*/ 1011195 h 293"/>
              <a:gd name="T64" fmla="*/ 108900 w 249"/>
              <a:gd name="T65" fmla="*/ 1033918 h 293"/>
              <a:gd name="T66" fmla="*/ 826138 w 249"/>
              <a:gd name="T67" fmla="*/ 1033918 h 293"/>
              <a:gd name="T68" fmla="*/ 852424 w 249"/>
              <a:gd name="T69" fmla="*/ 1011195 h 293"/>
              <a:gd name="T70" fmla="*/ 852424 w 249"/>
              <a:gd name="T71" fmla="*/ 117405 h 293"/>
              <a:gd name="T72" fmla="*/ 165228 w 249"/>
              <a:gd name="T73" fmla="*/ 265107 h 293"/>
              <a:gd name="T74" fmla="*/ 247841 w 249"/>
              <a:gd name="T75" fmla="*/ 178001 h 293"/>
              <a:gd name="T76" fmla="*/ 247841 w 249"/>
              <a:gd name="T77" fmla="*/ 238596 h 293"/>
              <a:gd name="T78" fmla="*/ 225310 w 249"/>
              <a:gd name="T79" fmla="*/ 265107 h 293"/>
              <a:gd name="T80" fmla="*/ 165228 w 249"/>
              <a:gd name="T81" fmla="*/ 265107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9" h="293">
                <a:moveTo>
                  <a:pt x="47" y="119"/>
                </a:moveTo>
                <a:cubicBezTo>
                  <a:pt x="202" y="119"/>
                  <a:pt x="202" y="119"/>
                  <a:pt x="202" y="119"/>
                </a:cubicBezTo>
                <a:cubicBezTo>
                  <a:pt x="202" y="130"/>
                  <a:pt x="202" y="130"/>
                  <a:pt x="202" y="130"/>
                </a:cubicBezTo>
                <a:cubicBezTo>
                  <a:pt x="47" y="130"/>
                  <a:pt x="47" y="130"/>
                  <a:pt x="47" y="130"/>
                </a:cubicBezTo>
                <a:cubicBezTo>
                  <a:pt x="47" y="119"/>
                  <a:pt x="47" y="119"/>
                  <a:pt x="47" y="119"/>
                </a:cubicBezTo>
                <a:close/>
                <a:moveTo>
                  <a:pt x="47" y="173"/>
                </a:moveTo>
                <a:cubicBezTo>
                  <a:pt x="106" y="173"/>
                  <a:pt x="106" y="173"/>
                  <a:pt x="106" y="173"/>
                </a:cubicBezTo>
                <a:cubicBezTo>
                  <a:pt x="106" y="185"/>
                  <a:pt x="106" y="185"/>
                  <a:pt x="106" y="185"/>
                </a:cubicBezTo>
                <a:cubicBezTo>
                  <a:pt x="47" y="185"/>
                  <a:pt x="47" y="185"/>
                  <a:pt x="47" y="185"/>
                </a:cubicBezTo>
                <a:cubicBezTo>
                  <a:pt x="47" y="173"/>
                  <a:pt x="47" y="173"/>
                  <a:pt x="47" y="173"/>
                </a:cubicBezTo>
                <a:close/>
                <a:moveTo>
                  <a:pt x="47" y="146"/>
                </a:moveTo>
                <a:cubicBezTo>
                  <a:pt x="157" y="146"/>
                  <a:pt x="157" y="146"/>
                  <a:pt x="157" y="146"/>
                </a:cubicBezTo>
                <a:cubicBezTo>
                  <a:pt x="157" y="158"/>
                  <a:pt x="157" y="158"/>
                  <a:pt x="157" y="158"/>
                </a:cubicBezTo>
                <a:cubicBezTo>
                  <a:pt x="47" y="158"/>
                  <a:pt x="47" y="158"/>
                  <a:pt x="47" y="158"/>
                </a:cubicBezTo>
                <a:cubicBezTo>
                  <a:pt x="47" y="146"/>
                  <a:pt x="47" y="146"/>
                  <a:pt x="47" y="146"/>
                </a:cubicBezTo>
                <a:close/>
                <a:moveTo>
                  <a:pt x="81" y="0"/>
                </a:moveTo>
                <a:cubicBezTo>
                  <a:pt x="0" y="82"/>
                  <a:pt x="0" y="82"/>
                  <a:pt x="0" y="82"/>
                </a:cubicBezTo>
                <a:cubicBezTo>
                  <a:pt x="0" y="273"/>
                  <a:pt x="0" y="273"/>
                  <a:pt x="0" y="273"/>
                </a:cubicBezTo>
                <a:cubicBezTo>
                  <a:pt x="0" y="284"/>
                  <a:pt x="9" y="293"/>
                  <a:pt x="20" y="293"/>
                </a:cubicBezTo>
                <a:cubicBezTo>
                  <a:pt x="90" y="293"/>
                  <a:pt x="159" y="293"/>
                  <a:pt x="229" y="293"/>
                </a:cubicBezTo>
                <a:cubicBezTo>
                  <a:pt x="240" y="293"/>
                  <a:pt x="249" y="284"/>
                  <a:pt x="249" y="273"/>
                </a:cubicBezTo>
                <a:cubicBezTo>
                  <a:pt x="249" y="204"/>
                  <a:pt x="249" y="136"/>
                  <a:pt x="249" y="67"/>
                </a:cubicBezTo>
                <a:cubicBezTo>
                  <a:pt x="249" y="28"/>
                  <a:pt x="249" y="28"/>
                  <a:pt x="249" y="28"/>
                </a:cubicBezTo>
                <a:cubicBezTo>
                  <a:pt x="249" y="15"/>
                  <a:pt x="247" y="0"/>
                  <a:pt x="229" y="0"/>
                </a:cubicBezTo>
                <a:cubicBezTo>
                  <a:pt x="81" y="0"/>
                  <a:pt x="81" y="0"/>
                  <a:pt x="81" y="0"/>
                </a:cubicBezTo>
                <a:close/>
                <a:moveTo>
                  <a:pt x="227" y="31"/>
                </a:moveTo>
                <a:cubicBezTo>
                  <a:pt x="227" y="27"/>
                  <a:pt x="224" y="24"/>
                  <a:pt x="220" y="24"/>
                </a:cubicBezTo>
                <a:cubicBezTo>
                  <a:pt x="89" y="24"/>
                  <a:pt x="89" y="24"/>
                  <a:pt x="89" y="24"/>
                </a:cubicBezTo>
                <a:cubicBezTo>
                  <a:pt x="89" y="74"/>
                  <a:pt x="89" y="74"/>
                  <a:pt x="89" y="74"/>
                </a:cubicBezTo>
                <a:cubicBezTo>
                  <a:pt x="89" y="85"/>
                  <a:pt x="80" y="94"/>
                  <a:pt x="69" y="94"/>
                </a:cubicBezTo>
                <a:cubicBezTo>
                  <a:pt x="22" y="94"/>
                  <a:pt x="22" y="94"/>
                  <a:pt x="22" y="94"/>
                </a:cubicBezTo>
                <a:cubicBezTo>
                  <a:pt x="22" y="267"/>
                  <a:pt x="22" y="267"/>
                  <a:pt x="22" y="267"/>
                </a:cubicBezTo>
                <a:cubicBezTo>
                  <a:pt x="22" y="270"/>
                  <a:pt x="26" y="273"/>
                  <a:pt x="29" y="273"/>
                </a:cubicBezTo>
                <a:cubicBezTo>
                  <a:pt x="220" y="273"/>
                  <a:pt x="220" y="273"/>
                  <a:pt x="220" y="273"/>
                </a:cubicBezTo>
                <a:cubicBezTo>
                  <a:pt x="224" y="273"/>
                  <a:pt x="227" y="270"/>
                  <a:pt x="227" y="267"/>
                </a:cubicBezTo>
                <a:cubicBezTo>
                  <a:pt x="227" y="188"/>
                  <a:pt x="227" y="110"/>
                  <a:pt x="227" y="31"/>
                </a:cubicBezTo>
                <a:close/>
                <a:moveTo>
                  <a:pt x="44" y="70"/>
                </a:moveTo>
                <a:cubicBezTo>
                  <a:pt x="66" y="47"/>
                  <a:pt x="66" y="47"/>
                  <a:pt x="66" y="47"/>
                </a:cubicBezTo>
                <a:cubicBezTo>
                  <a:pt x="66" y="63"/>
                  <a:pt x="66" y="63"/>
                  <a:pt x="66" y="63"/>
                </a:cubicBezTo>
                <a:cubicBezTo>
                  <a:pt x="66" y="67"/>
                  <a:pt x="63" y="70"/>
                  <a:pt x="60" y="70"/>
                </a:cubicBezTo>
                <a:lnTo>
                  <a:pt x="44" y="70"/>
                </a:lnTo>
                <a:close/>
              </a:path>
            </a:pathLst>
          </a:custGeom>
          <a:solidFill>
            <a:srgbClr val="E31B23"/>
          </a:solidFill>
          <a:ln>
            <a:noFill/>
          </a:ln>
          <a:extLst/>
        </p:spPr>
        <p:txBody>
          <a:bodyPr/>
          <a:lstStyle/>
          <a:p>
            <a:endParaRPr lang="en-US"/>
          </a:p>
        </p:txBody>
      </p:sp>
      <p:cxnSp>
        <p:nvCxnSpPr>
          <p:cNvPr id="3" name="Straight Arrow Connector 2"/>
          <p:cNvCxnSpPr/>
          <p:nvPr/>
        </p:nvCxnSpPr>
        <p:spPr>
          <a:xfrm flipV="1">
            <a:off x="2347385" y="3284531"/>
            <a:ext cx="0" cy="4116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962576" y="3284530"/>
            <a:ext cx="0" cy="411683"/>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577636" y="3098388"/>
            <a:ext cx="129651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434859" y="3098388"/>
            <a:ext cx="129651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a:grpSpLocks noChangeAspect="1"/>
          </p:cNvGrpSpPr>
          <p:nvPr/>
        </p:nvGrpSpPr>
        <p:grpSpPr>
          <a:xfrm>
            <a:off x="2997539" y="3140228"/>
            <a:ext cx="289830" cy="288604"/>
            <a:chOff x="7294563" y="3441700"/>
            <a:chExt cx="1125537" cy="1120776"/>
          </a:xfrm>
          <a:solidFill>
            <a:srgbClr val="E31B23"/>
          </a:solidFill>
        </p:grpSpPr>
        <p:sp>
          <p:nvSpPr>
            <p:cNvPr id="22" name="Freeform 5"/>
            <p:cNvSpPr>
              <a:spLocks/>
            </p:cNvSpPr>
            <p:nvPr/>
          </p:nvSpPr>
          <p:spPr bwMode="auto">
            <a:xfrm>
              <a:off x="7294563" y="3970338"/>
              <a:ext cx="595312" cy="592138"/>
            </a:xfrm>
            <a:custGeom>
              <a:avLst/>
              <a:gdLst>
                <a:gd name="T0" fmla="*/ 175 w 203"/>
                <a:gd name="T1" fmla="*/ 26 h 202"/>
                <a:gd name="T2" fmla="*/ 51 w 203"/>
                <a:gd name="T3" fmla="*/ 150 h 202"/>
                <a:gd name="T4" fmla="*/ 46 w 203"/>
                <a:gd name="T5" fmla="*/ 152 h 202"/>
                <a:gd name="T6" fmla="*/ 41 w 203"/>
                <a:gd name="T7" fmla="*/ 150 h 202"/>
                <a:gd name="T8" fmla="*/ 41 w 203"/>
                <a:gd name="T9" fmla="*/ 140 h 202"/>
                <a:gd name="T10" fmla="*/ 165 w 203"/>
                <a:gd name="T11" fmla="*/ 15 h 202"/>
                <a:gd name="T12" fmla="*/ 155 w 203"/>
                <a:gd name="T13" fmla="*/ 0 h 202"/>
                <a:gd name="T14" fmla="*/ 5 w 203"/>
                <a:gd name="T15" fmla="*/ 150 h 202"/>
                <a:gd name="T16" fmla="*/ 1 w 203"/>
                <a:gd name="T17" fmla="*/ 165 h 202"/>
                <a:gd name="T18" fmla="*/ 8 w 203"/>
                <a:gd name="T19" fmla="*/ 190 h 202"/>
                <a:gd name="T20" fmla="*/ 23 w 203"/>
                <a:gd name="T21" fmla="*/ 202 h 202"/>
                <a:gd name="T22" fmla="*/ 42 w 203"/>
                <a:gd name="T23" fmla="*/ 202 h 202"/>
                <a:gd name="T24" fmla="*/ 53 w 203"/>
                <a:gd name="T25" fmla="*/ 197 h 202"/>
                <a:gd name="T26" fmla="*/ 61 w 203"/>
                <a:gd name="T27" fmla="*/ 190 h 202"/>
                <a:gd name="T28" fmla="*/ 97 w 203"/>
                <a:gd name="T29" fmla="*/ 187 h 202"/>
                <a:gd name="T30" fmla="*/ 101 w 203"/>
                <a:gd name="T31" fmla="*/ 186 h 202"/>
                <a:gd name="T32" fmla="*/ 102 w 203"/>
                <a:gd name="T33" fmla="*/ 182 h 202"/>
                <a:gd name="T34" fmla="*/ 105 w 203"/>
                <a:gd name="T35" fmla="*/ 146 h 202"/>
                <a:gd name="T36" fmla="*/ 108 w 203"/>
                <a:gd name="T37" fmla="*/ 143 h 202"/>
                <a:gd name="T38" fmla="*/ 143 w 203"/>
                <a:gd name="T39" fmla="*/ 141 h 202"/>
                <a:gd name="T40" fmla="*/ 149 w 203"/>
                <a:gd name="T41" fmla="*/ 135 h 202"/>
                <a:gd name="T42" fmla="*/ 151 w 203"/>
                <a:gd name="T43" fmla="*/ 99 h 202"/>
                <a:gd name="T44" fmla="*/ 154 w 203"/>
                <a:gd name="T45" fmla="*/ 97 h 202"/>
                <a:gd name="T46" fmla="*/ 190 w 203"/>
                <a:gd name="T47" fmla="*/ 94 h 202"/>
                <a:gd name="T48" fmla="*/ 195 w 203"/>
                <a:gd name="T49" fmla="*/ 88 h 202"/>
                <a:gd name="T50" fmla="*/ 198 w 203"/>
                <a:gd name="T51" fmla="*/ 53 h 202"/>
                <a:gd name="T52" fmla="*/ 203 w 203"/>
                <a:gd name="T53" fmla="*/ 48 h 202"/>
                <a:gd name="T54" fmla="*/ 176 w 203"/>
                <a:gd name="T55" fmla="*/ 27 h 202"/>
                <a:gd name="T56" fmla="*/ 175 w 203"/>
                <a:gd name="T57"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202">
                  <a:moveTo>
                    <a:pt x="175" y="26"/>
                  </a:moveTo>
                  <a:cubicBezTo>
                    <a:pt x="51" y="150"/>
                    <a:pt x="51" y="150"/>
                    <a:pt x="51" y="150"/>
                  </a:cubicBezTo>
                  <a:cubicBezTo>
                    <a:pt x="50" y="152"/>
                    <a:pt x="48" y="152"/>
                    <a:pt x="46" y="152"/>
                  </a:cubicBezTo>
                  <a:cubicBezTo>
                    <a:pt x="44" y="152"/>
                    <a:pt x="42" y="152"/>
                    <a:pt x="41" y="150"/>
                  </a:cubicBezTo>
                  <a:cubicBezTo>
                    <a:pt x="38" y="147"/>
                    <a:pt x="38" y="143"/>
                    <a:pt x="41" y="140"/>
                  </a:cubicBezTo>
                  <a:cubicBezTo>
                    <a:pt x="165" y="15"/>
                    <a:pt x="165" y="15"/>
                    <a:pt x="165" y="15"/>
                  </a:cubicBezTo>
                  <a:cubicBezTo>
                    <a:pt x="162" y="10"/>
                    <a:pt x="158" y="5"/>
                    <a:pt x="155" y="0"/>
                  </a:cubicBezTo>
                  <a:cubicBezTo>
                    <a:pt x="5" y="150"/>
                    <a:pt x="5" y="150"/>
                    <a:pt x="5" y="150"/>
                  </a:cubicBezTo>
                  <a:cubicBezTo>
                    <a:pt x="1" y="154"/>
                    <a:pt x="0" y="159"/>
                    <a:pt x="1" y="165"/>
                  </a:cubicBezTo>
                  <a:cubicBezTo>
                    <a:pt x="8" y="190"/>
                    <a:pt x="8" y="190"/>
                    <a:pt x="8" y="190"/>
                  </a:cubicBezTo>
                  <a:cubicBezTo>
                    <a:pt x="9" y="197"/>
                    <a:pt x="16" y="202"/>
                    <a:pt x="23" y="202"/>
                  </a:cubicBezTo>
                  <a:cubicBezTo>
                    <a:pt x="42" y="202"/>
                    <a:pt x="42" y="202"/>
                    <a:pt x="42" y="202"/>
                  </a:cubicBezTo>
                  <a:cubicBezTo>
                    <a:pt x="46" y="202"/>
                    <a:pt x="50" y="200"/>
                    <a:pt x="53" y="197"/>
                  </a:cubicBezTo>
                  <a:cubicBezTo>
                    <a:pt x="61" y="190"/>
                    <a:pt x="61" y="190"/>
                    <a:pt x="61" y="190"/>
                  </a:cubicBezTo>
                  <a:cubicBezTo>
                    <a:pt x="97" y="187"/>
                    <a:pt x="97" y="187"/>
                    <a:pt x="97" y="187"/>
                  </a:cubicBezTo>
                  <a:cubicBezTo>
                    <a:pt x="98" y="187"/>
                    <a:pt x="100" y="187"/>
                    <a:pt x="101" y="186"/>
                  </a:cubicBezTo>
                  <a:cubicBezTo>
                    <a:pt x="102" y="184"/>
                    <a:pt x="102" y="183"/>
                    <a:pt x="102" y="182"/>
                  </a:cubicBezTo>
                  <a:cubicBezTo>
                    <a:pt x="105" y="146"/>
                    <a:pt x="105" y="146"/>
                    <a:pt x="105" y="146"/>
                  </a:cubicBezTo>
                  <a:cubicBezTo>
                    <a:pt x="108" y="143"/>
                    <a:pt x="108" y="143"/>
                    <a:pt x="108" y="143"/>
                  </a:cubicBezTo>
                  <a:cubicBezTo>
                    <a:pt x="143" y="141"/>
                    <a:pt x="143" y="141"/>
                    <a:pt x="143" y="141"/>
                  </a:cubicBezTo>
                  <a:cubicBezTo>
                    <a:pt x="146" y="141"/>
                    <a:pt x="149" y="138"/>
                    <a:pt x="149" y="135"/>
                  </a:cubicBezTo>
                  <a:cubicBezTo>
                    <a:pt x="151" y="99"/>
                    <a:pt x="151" y="99"/>
                    <a:pt x="151" y="99"/>
                  </a:cubicBezTo>
                  <a:cubicBezTo>
                    <a:pt x="154" y="97"/>
                    <a:pt x="154" y="97"/>
                    <a:pt x="154" y="97"/>
                  </a:cubicBezTo>
                  <a:cubicBezTo>
                    <a:pt x="190" y="94"/>
                    <a:pt x="190" y="94"/>
                    <a:pt x="190" y="94"/>
                  </a:cubicBezTo>
                  <a:cubicBezTo>
                    <a:pt x="193" y="94"/>
                    <a:pt x="195" y="92"/>
                    <a:pt x="195" y="88"/>
                  </a:cubicBezTo>
                  <a:cubicBezTo>
                    <a:pt x="198" y="53"/>
                    <a:pt x="198" y="53"/>
                    <a:pt x="198" y="53"/>
                  </a:cubicBezTo>
                  <a:cubicBezTo>
                    <a:pt x="203" y="48"/>
                    <a:pt x="203" y="48"/>
                    <a:pt x="203" y="48"/>
                  </a:cubicBezTo>
                  <a:cubicBezTo>
                    <a:pt x="193" y="42"/>
                    <a:pt x="184" y="35"/>
                    <a:pt x="176" y="27"/>
                  </a:cubicBezTo>
                  <a:cubicBezTo>
                    <a:pt x="176" y="27"/>
                    <a:pt x="175" y="27"/>
                    <a:pt x="175"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23" name="Freeform 6"/>
            <p:cNvSpPr>
              <a:spLocks noEditPoints="1"/>
            </p:cNvSpPr>
            <p:nvPr/>
          </p:nvSpPr>
          <p:spPr bwMode="auto">
            <a:xfrm>
              <a:off x="7716838" y="3441700"/>
              <a:ext cx="703262" cy="701675"/>
            </a:xfrm>
            <a:custGeom>
              <a:avLst/>
              <a:gdLst>
                <a:gd name="T0" fmla="*/ 197 w 240"/>
                <a:gd name="T1" fmla="*/ 42 h 239"/>
                <a:gd name="T2" fmla="*/ 42 w 240"/>
                <a:gd name="T3" fmla="*/ 42 h 239"/>
                <a:gd name="T4" fmla="*/ 42 w 240"/>
                <a:gd name="T5" fmla="*/ 197 h 239"/>
                <a:gd name="T6" fmla="*/ 197 w 240"/>
                <a:gd name="T7" fmla="*/ 197 h 239"/>
                <a:gd name="T8" fmla="*/ 197 w 240"/>
                <a:gd name="T9" fmla="*/ 42 h 239"/>
                <a:gd name="T10" fmla="*/ 166 w 240"/>
                <a:gd name="T11" fmla="*/ 110 h 239"/>
                <a:gd name="T12" fmla="*/ 129 w 240"/>
                <a:gd name="T13" fmla="*/ 110 h 239"/>
                <a:gd name="T14" fmla="*/ 129 w 240"/>
                <a:gd name="T15" fmla="*/ 73 h 239"/>
                <a:gd name="T16" fmla="*/ 166 w 240"/>
                <a:gd name="T17" fmla="*/ 73 h 239"/>
                <a:gd name="T18" fmla="*/ 166 w 240"/>
                <a:gd name="T19" fmla="*/ 11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39">
                  <a:moveTo>
                    <a:pt x="197" y="42"/>
                  </a:moveTo>
                  <a:cubicBezTo>
                    <a:pt x="154" y="0"/>
                    <a:pt x="85" y="0"/>
                    <a:pt x="42" y="42"/>
                  </a:cubicBezTo>
                  <a:cubicBezTo>
                    <a:pt x="0" y="85"/>
                    <a:pt x="0" y="154"/>
                    <a:pt x="42" y="197"/>
                  </a:cubicBezTo>
                  <a:cubicBezTo>
                    <a:pt x="85" y="239"/>
                    <a:pt x="154" y="239"/>
                    <a:pt x="197" y="197"/>
                  </a:cubicBezTo>
                  <a:cubicBezTo>
                    <a:pt x="240" y="154"/>
                    <a:pt x="240" y="85"/>
                    <a:pt x="197" y="42"/>
                  </a:cubicBezTo>
                  <a:close/>
                  <a:moveTo>
                    <a:pt x="166" y="110"/>
                  </a:moveTo>
                  <a:cubicBezTo>
                    <a:pt x="156" y="121"/>
                    <a:pt x="139" y="121"/>
                    <a:pt x="129" y="110"/>
                  </a:cubicBezTo>
                  <a:cubicBezTo>
                    <a:pt x="118" y="100"/>
                    <a:pt x="118" y="84"/>
                    <a:pt x="129" y="73"/>
                  </a:cubicBezTo>
                  <a:cubicBezTo>
                    <a:pt x="139" y="63"/>
                    <a:pt x="156" y="63"/>
                    <a:pt x="166" y="73"/>
                  </a:cubicBezTo>
                  <a:cubicBezTo>
                    <a:pt x="176" y="84"/>
                    <a:pt x="176" y="100"/>
                    <a:pt x="166"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grpSp>
        <p:nvGrpSpPr>
          <p:cNvPr id="24" name="Group 23"/>
          <p:cNvGrpSpPr>
            <a:grpSpLocks noChangeAspect="1"/>
          </p:cNvGrpSpPr>
          <p:nvPr/>
        </p:nvGrpSpPr>
        <p:grpSpPr>
          <a:xfrm>
            <a:off x="4906039" y="3129732"/>
            <a:ext cx="289830" cy="288604"/>
            <a:chOff x="7294563" y="3441700"/>
            <a:chExt cx="1125537" cy="1120776"/>
          </a:xfrm>
          <a:solidFill>
            <a:srgbClr val="E31B23"/>
          </a:solidFill>
        </p:grpSpPr>
        <p:sp>
          <p:nvSpPr>
            <p:cNvPr id="25" name="Freeform 5"/>
            <p:cNvSpPr>
              <a:spLocks/>
            </p:cNvSpPr>
            <p:nvPr/>
          </p:nvSpPr>
          <p:spPr bwMode="auto">
            <a:xfrm>
              <a:off x="7294563" y="3970338"/>
              <a:ext cx="595312" cy="592138"/>
            </a:xfrm>
            <a:custGeom>
              <a:avLst/>
              <a:gdLst>
                <a:gd name="T0" fmla="*/ 175 w 203"/>
                <a:gd name="T1" fmla="*/ 26 h 202"/>
                <a:gd name="T2" fmla="*/ 51 w 203"/>
                <a:gd name="T3" fmla="*/ 150 h 202"/>
                <a:gd name="T4" fmla="*/ 46 w 203"/>
                <a:gd name="T5" fmla="*/ 152 h 202"/>
                <a:gd name="T6" fmla="*/ 41 w 203"/>
                <a:gd name="T7" fmla="*/ 150 h 202"/>
                <a:gd name="T8" fmla="*/ 41 w 203"/>
                <a:gd name="T9" fmla="*/ 140 h 202"/>
                <a:gd name="T10" fmla="*/ 165 w 203"/>
                <a:gd name="T11" fmla="*/ 15 h 202"/>
                <a:gd name="T12" fmla="*/ 155 w 203"/>
                <a:gd name="T13" fmla="*/ 0 h 202"/>
                <a:gd name="T14" fmla="*/ 5 w 203"/>
                <a:gd name="T15" fmla="*/ 150 h 202"/>
                <a:gd name="T16" fmla="*/ 1 w 203"/>
                <a:gd name="T17" fmla="*/ 165 h 202"/>
                <a:gd name="T18" fmla="*/ 8 w 203"/>
                <a:gd name="T19" fmla="*/ 190 h 202"/>
                <a:gd name="T20" fmla="*/ 23 w 203"/>
                <a:gd name="T21" fmla="*/ 202 h 202"/>
                <a:gd name="T22" fmla="*/ 42 w 203"/>
                <a:gd name="T23" fmla="*/ 202 h 202"/>
                <a:gd name="T24" fmla="*/ 53 w 203"/>
                <a:gd name="T25" fmla="*/ 197 h 202"/>
                <a:gd name="T26" fmla="*/ 61 w 203"/>
                <a:gd name="T27" fmla="*/ 190 h 202"/>
                <a:gd name="T28" fmla="*/ 97 w 203"/>
                <a:gd name="T29" fmla="*/ 187 h 202"/>
                <a:gd name="T30" fmla="*/ 101 w 203"/>
                <a:gd name="T31" fmla="*/ 186 h 202"/>
                <a:gd name="T32" fmla="*/ 102 w 203"/>
                <a:gd name="T33" fmla="*/ 182 h 202"/>
                <a:gd name="T34" fmla="*/ 105 w 203"/>
                <a:gd name="T35" fmla="*/ 146 h 202"/>
                <a:gd name="T36" fmla="*/ 108 w 203"/>
                <a:gd name="T37" fmla="*/ 143 h 202"/>
                <a:gd name="T38" fmla="*/ 143 w 203"/>
                <a:gd name="T39" fmla="*/ 141 h 202"/>
                <a:gd name="T40" fmla="*/ 149 w 203"/>
                <a:gd name="T41" fmla="*/ 135 h 202"/>
                <a:gd name="T42" fmla="*/ 151 w 203"/>
                <a:gd name="T43" fmla="*/ 99 h 202"/>
                <a:gd name="T44" fmla="*/ 154 w 203"/>
                <a:gd name="T45" fmla="*/ 97 h 202"/>
                <a:gd name="T46" fmla="*/ 190 w 203"/>
                <a:gd name="T47" fmla="*/ 94 h 202"/>
                <a:gd name="T48" fmla="*/ 195 w 203"/>
                <a:gd name="T49" fmla="*/ 88 h 202"/>
                <a:gd name="T50" fmla="*/ 198 w 203"/>
                <a:gd name="T51" fmla="*/ 53 h 202"/>
                <a:gd name="T52" fmla="*/ 203 w 203"/>
                <a:gd name="T53" fmla="*/ 48 h 202"/>
                <a:gd name="T54" fmla="*/ 176 w 203"/>
                <a:gd name="T55" fmla="*/ 27 h 202"/>
                <a:gd name="T56" fmla="*/ 175 w 203"/>
                <a:gd name="T57"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202">
                  <a:moveTo>
                    <a:pt x="175" y="26"/>
                  </a:moveTo>
                  <a:cubicBezTo>
                    <a:pt x="51" y="150"/>
                    <a:pt x="51" y="150"/>
                    <a:pt x="51" y="150"/>
                  </a:cubicBezTo>
                  <a:cubicBezTo>
                    <a:pt x="50" y="152"/>
                    <a:pt x="48" y="152"/>
                    <a:pt x="46" y="152"/>
                  </a:cubicBezTo>
                  <a:cubicBezTo>
                    <a:pt x="44" y="152"/>
                    <a:pt x="42" y="152"/>
                    <a:pt x="41" y="150"/>
                  </a:cubicBezTo>
                  <a:cubicBezTo>
                    <a:pt x="38" y="147"/>
                    <a:pt x="38" y="143"/>
                    <a:pt x="41" y="140"/>
                  </a:cubicBezTo>
                  <a:cubicBezTo>
                    <a:pt x="165" y="15"/>
                    <a:pt x="165" y="15"/>
                    <a:pt x="165" y="15"/>
                  </a:cubicBezTo>
                  <a:cubicBezTo>
                    <a:pt x="162" y="10"/>
                    <a:pt x="158" y="5"/>
                    <a:pt x="155" y="0"/>
                  </a:cubicBezTo>
                  <a:cubicBezTo>
                    <a:pt x="5" y="150"/>
                    <a:pt x="5" y="150"/>
                    <a:pt x="5" y="150"/>
                  </a:cubicBezTo>
                  <a:cubicBezTo>
                    <a:pt x="1" y="154"/>
                    <a:pt x="0" y="159"/>
                    <a:pt x="1" y="165"/>
                  </a:cubicBezTo>
                  <a:cubicBezTo>
                    <a:pt x="8" y="190"/>
                    <a:pt x="8" y="190"/>
                    <a:pt x="8" y="190"/>
                  </a:cubicBezTo>
                  <a:cubicBezTo>
                    <a:pt x="9" y="197"/>
                    <a:pt x="16" y="202"/>
                    <a:pt x="23" y="202"/>
                  </a:cubicBezTo>
                  <a:cubicBezTo>
                    <a:pt x="42" y="202"/>
                    <a:pt x="42" y="202"/>
                    <a:pt x="42" y="202"/>
                  </a:cubicBezTo>
                  <a:cubicBezTo>
                    <a:pt x="46" y="202"/>
                    <a:pt x="50" y="200"/>
                    <a:pt x="53" y="197"/>
                  </a:cubicBezTo>
                  <a:cubicBezTo>
                    <a:pt x="61" y="190"/>
                    <a:pt x="61" y="190"/>
                    <a:pt x="61" y="190"/>
                  </a:cubicBezTo>
                  <a:cubicBezTo>
                    <a:pt x="97" y="187"/>
                    <a:pt x="97" y="187"/>
                    <a:pt x="97" y="187"/>
                  </a:cubicBezTo>
                  <a:cubicBezTo>
                    <a:pt x="98" y="187"/>
                    <a:pt x="100" y="187"/>
                    <a:pt x="101" y="186"/>
                  </a:cubicBezTo>
                  <a:cubicBezTo>
                    <a:pt x="102" y="184"/>
                    <a:pt x="102" y="183"/>
                    <a:pt x="102" y="182"/>
                  </a:cubicBezTo>
                  <a:cubicBezTo>
                    <a:pt x="105" y="146"/>
                    <a:pt x="105" y="146"/>
                    <a:pt x="105" y="146"/>
                  </a:cubicBezTo>
                  <a:cubicBezTo>
                    <a:pt x="108" y="143"/>
                    <a:pt x="108" y="143"/>
                    <a:pt x="108" y="143"/>
                  </a:cubicBezTo>
                  <a:cubicBezTo>
                    <a:pt x="143" y="141"/>
                    <a:pt x="143" y="141"/>
                    <a:pt x="143" y="141"/>
                  </a:cubicBezTo>
                  <a:cubicBezTo>
                    <a:pt x="146" y="141"/>
                    <a:pt x="149" y="138"/>
                    <a:pt x="149" y="135"/>
                  </a:cubicBezTo>
                  <a:cubicBezTo>
                    <a:pt x="151" y="99"/>
                    <a:pt x="151" y="99"/>
                    <a:pt x="151" y="99"/>
                  </a:cubicBezTo>
                  <a:cubicBezTo>
                    <a:pt x="154" y="97"/>
                    <a:pt x="154" y="97"/>
                    <a:pt x="154" y="97"/>
                  </a:cubicBezTo>
                  <a:cubicBezTo>
                    <a:pt x="190" y="94"/>
                    <a:pt x="190" y="94"/>
                    <a:pt x="190" y="94"/>
                  </a:cubicBezTo>
                  <a:cubicBezTo>
                    <a:pt x="193" y="94"/>
                    <a:pt x="195" y="92"/>
                    <a:pt x="195" y="88"/>
                  </a:cubicBezTo>
                  <a:cubicBezTo>
                    <a:pt x="198" y="53"/>
                    <a:pt x="198" y="53"/>
                    <a:pt x="198" y="53"/>
                  </a:cubicBezTo>
                  <a:cubicBezTo>
                    <a:pt x="203" y="48"/>
                    <a:pt x="203" y="48"/>
                    <a:pt x="203" y="48"/>
                  </a:cubicBezTo>
                  <a:cubicBezTo>
                    <a:pt x="193" y="42"/>
                    <a:pt x="184" y="35"/>
                    <a:pt x="176" y="27"/>
                  </a:cubicBezTo>
                  <a:cubicBezTo>
                    <a:pt x="176" y="27"/>
                    <a:pt x="175" y="27"/>
                    <a:pt x="175"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sp>
          <p:nvSpPr>
            <p:cNvPr id="26" name="Freeform 6"/>
            <p:cNvSpPr>
              <a:spLocks noEditPoints="1"/>
            </p:cNvSpPr>
            <p:nvPr/>
          </p:nvSpPr>
          <p:spPr bwMode="auto">
            <a:xfrm>
              <a:off x="7716838" y="3441700"/>
              <a:ext cx="703262" cy="701675"/>
            </a:xfrm>
            <a:custGeom>
              <a:avLst/>
              <a:gdLst>
                <a:gd name="T0" fmla="*/ 197 w 240"/>
                <a:gd name="T1" fmla="*/ 42 h 239"/>
                <a:gd name="T2" fmla="*/ 42 w 240"/>
                <a:gd name="T3" fmla="*/ 42 h 239"/>
                <a:gd name="T4" fmla="*/ 42 w 240"/>
                <a:gd name="T5" fmla="*/ 197 h 239"/>
                <a:gd name="T6" fmla="*/ 197 w 240"/>
                <a:gd name="T7" fmla="*/ 197 h 239"/>
                <a:gd name="T8" fmla="*/ 197 w 240"/>
                <a:gd name="T9" fmla="*/ 42 h 239"/>
                <a:gd name="T10" fmla="*/ 166 w 240"/>
                <a:gd name="T11" fmla="*/ 110 h 239"/>
                <a:gd name="T12" fmla="*/ 129 w 240"/>
                <a:gd name="T13" fmla="*/ 110 h 239"/>
                <a:gd name="T14" fmla="*/ 129 w 240"/>
                <a:gd name="T15" fmla="*/ 73 h 239"/>
                <a:gd name="T16" fmla="*/ 166 w 240"/>
                <a:gd name="T17" fmla="*/ 73 h 239"/>
                <a:gd name="T18" fmla="*/ 166 w 240"/>
                <a:gd name="T19" fmla="*/ 11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39">
                  <a:moveTo>
                    <a:pt x="197" y="42"/>
                  </a:moveTo>
                  <a:cubicBezTo>
                    <a:pt x="154" y="0"/>
                    <a:pt x="85" y="0"/>
                    <a:pt x="42" y="42"/>
                  </a:cubicBezTo>
                  <a:cubicBezTo>
                    <a:pt x="0" y="85"/>
                    <a:pt x="0" y="154"/>
                    <a:pt x="42" y="197"/>
                  </a:cubicBezTo>
                  <a:cubicBezTo>
                    <a:pt x="85" y="239"/>
                    <a:pt x="154" y="239"/>
                    <a:pt x="197" y="197"/>
                  </a:cubicBezTo>
                  <a:cubicBezTo>
                    <a:pt x="240" y="154"/>
                    <a:pt x="240" y="85"/>
                    <a:pt x="197" y="42"/>
                  </a:cubicBezTo>
                  <a:close/>
                  <a:moveTo>
                    <a:pt x="166" y="110"/>
                  </a:moveTo>
                  <a:cubicBezTo>
                    <a:pt x="156" y="121"/>
                    <a:pt x="139" y="121"/>
                    <a:pt x="129" y="110"/>
                  </a:cubicBezTo>
                  <a:cubicBezTo>
                    <a:pt x="118" y="100"/>
                    <a:pt x="118" y="84"/>
                    <a:pt x="129" y="73"/>
                  </a:cubicBezTo>
                  <a:cubicBezTo>
                    <a:pt x="139" y="63"/>
                    <a:pt x="156" y="63"/>
                    <a:pt x="166" y="73"/>
                  </a:cubicBezTo>
                  <a:cubicBezTo>
                    <a:pt x="176" y="84"/>
                    <a:pt x="176" y="100"/>
                    <a:pt x="166"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auto">
                <a:spcBef>
                  <a:spcPts val="0"/>
                </a:spcBef>
                <a:spcAft>
                  <a:spcPts val="0"/>
                </a:spcAft>
                <a:defRPr/>
              </a:pPr>
              <a:endParaRPr lang="en-US" dirty="0">
                <a:latin typeface="+mn-lt"/>
                <a:ea typeface="+mn-ea"/>
                <a:cs typeface="+mn-cs"/>
              </a:endParaRPr>
            </a:p>
          </p:txBody>
        </p:sp>
      </p:grpSp>
      <p:sp>
        <p:nvSpPr>
          <p:cNvPr id="27" name="TextBox 26"/>
          <p:cNvSpPr txBox="1"/>
          <p:nvPr/>
        </p:nvSpPr>
        <p:spPr>
          <a:xfrm>
            <a:off x="1879949" y="4182007"/>
            <a:ext cx="934871" cy="246221"/>
          </a:xfrm>
          <a:prstGeom prst="rect">
            <a:avLst/>
          </a:prstGeom>
          <a:noFill/>
        </p:spPr>
        <p:txBody>
          <a:bodyPr wrap="none" rtlCol="0">
            <a:spAutoFit/>
          </a:bodyPr>
          <a:lstStyle/>
          <a:p>
            <a:r>
              <a:rPr lang="en-US" sz="1000" dirty="0" smtClean="0">
                <a:solidFill>
                  <a:srgbClr val="D8262C"/>
                </a:solidFill>
              </a:rPr>
              <a:t>Plain text file</a:t>
            </a:r>
            <a:endParaRPr lang="en-US" sz="1000" dirty="0">
              <a:solidFill>
                <a:srgbClr val="D8262C"/>
              </a:solidFill>
            </a:endParaRPr>
          </a:p>
        </p:txBody>
      </p:sp>
      <p:sp>
        <p:nvSpPr>
          <p:cNvPr id="28" name="TextBox 27"/>
          <p:cNvSpPr txBox="1"/>
          <p:nvPr/>
        </p:nvSpPr>
        <p:spPr>
          <a:xfrm>
            <a:off x="5473372" y="4182006"/>
            <a:ext cx="934871" cy="246221"/>
          </a:xfrm>
          <a:prstGeom prst="rect">
            <a:avLst/>
          </a:prstGeom>
          <a:noFill/>
        </p:spPr>
        <p:txBody>
          <a:bodyPr wrap="none" rtlCol="0">
            <a:spAutoFit/>
          </a:bodyPr>
          <a:lstStyle/>
          <a:p>
            <a:r>
              <a:rPr lang="en-US" sz="1000" dirty="0" smtClean="0">
                <a:solidFill>
                  <a:srgbClr val="D8262C"/>
                </a:solidFill>
              </a:rPr>
              <a:t>Plain text file</a:t>
            </a:r>
            <a:endParaRPr lang="en-US" sz="1000" dirty="0">
              <a:solidFill>
                <a:srgbClr val="D8262C"/>
              </a:solidFill>
            </a:endParaRPr>
          </a:p>
        </p:txBody>
      </p:sp>
      <p:sp>
        <p:nvSpPr>
          <p:cNvPr id="29" name="TextBox 28"/>
          <p:cNvSpPr txBox="1"/>
          <p:nvPr/>
        </p:nvSpPr>
        <p:spPr>
          <a:xfrm>
            <a:off x="6191875" y="2960088"/>
            <a:ext cx="678391" cy="246221"/>
          </a:xfrm>
          <a:prstGeom prst="rect">
            <a:avLst/>
          </a:prstGeom>
          <a:noFill/>
        </p:spPr>
        <p:txBody>
          <a:bodyPr wrap="none" rtlCol="0">
            <a:spAutoFit/>
          </a:bodyPr>
          <a:lstStyle/>
          <a:p>
            <a:r>
              <a:rPr lang="en-US" sz="1000" dirty="0" smtClean="0">
                <a:solidFill>
                  <a:srgbClr val="D8262C"/>
                </a:solidFill>
              </a:rPr>
              <a:t>Receiver</a:t>
            </a:r>
            <a:endParaRPr lang="en-US" sz="1000" dirty="0">
              <a:solidFill>
                <a:srgbClr val="D8262C"/>
              </a:solidFill>
            </a:endParaRPr>
          </a:p>
        </p:txBody>
      </p:sp>
      <p:sp>
        <p:nvSpPr>
          <p:cNvPr id="30" name="TextBox 29"/>
          <p:cNvSpPr txBox="1"/>
          <p:nvPr/>
        </p:nvSpPr>
        <p:spPr>
          <a:xfrm>
            <a:off x="1563218" y="2960087"/>
            <a:ext cx="587020" cy="246221"/>
          </a:xfrm>
          <a:prstGeom prst="rect">
            <a:avLst/>
          </a:prstGeom>
          <a:noFill/>
        </p:spPr>
        <p:txBody>
          <a:bodyPr wrap="none" rtlCol="0">
            <a:spAutoFit/>
          </a:bodyPr>
          <a:lstStyle/>
          <a:p>
            <a:r>
              <a:rPr lang="en-US" sz="1000" dirty="0" smtClean="0">
                <a:solidFill>
                  <a:srgbClr val="D8262C"/>
                </a:solidFill>
              </a:rPr>
              <a:t>Sender</a:t>
            </a:r>
            <a:endParaRPr lang="en-US" sz="1000" dirty="0">
              <a:solidFill>
                <a:srgbClr val="D8262C"/>
              </a:solidFill>
            </a:endParaRPr>
          </a:p>
        </p:txBody>
      </p:sp>
      <p:sp>
        <p:nvSpPr>
          <p:cNvPr id="31" name="TextBox 30"/>
          <p:cNvSpPr txBox="1"/>
          <p:nvPr/>
        </p:nvSpPr>
        <p:spPr>
          <a:xfrm>
            <a:off x="2909173" y="2830399"/>
            <a:ext cx="615874" cy="246221"/>
          </a:xfrm>
          <a:prstGeom prst="rect">
            <a:avLst/>
          </a:prstGeom>
          <a:noFill/>
        </p:spPr>
        <p:txBody>
          <a:bodyPr wrap="none" rtlCol="0">
            <a:spAutoFit/>
          </a:bodyPr>
          <a:lstStyle/>
          <a:p>
            <a:r>
              <a:rPr lang="en-US" sz="1000" dirty="0" smtClean="0">
                <a:solidFill>
                  <a:srgbClr val="D8262C"/>
                </a:solidFill>
              </a:rPr>
              <a:t>encrypt</a:t>
            </a:r>
            <a:endParaRPr lang="en-US" sz="1000" dirty="0">
              <a:solidFill>
                <a:srgbClr val="D8262C"/>
              </a:solidFill>
            </a:endParaRPr>
          </a:p>
        </p:txBody>
      </p:sp>
      <p:sp>
        <p:nvSpPr>
          <p:cNvPr id="32" name="TextBox 31"/>
          <p:cNvSpPr txBox="1"/>
          <p:nvPr/>
        </p:nvSpPr>
        <p:spPr>
          <a:xfrm>
            <a:off x="3755531" y="3428832"/>
            <a:ext cx="971741" cy="246221"/>
          </a:xfrm>
          <a:prstGeom prst="rect">
            <a:avLst/>
          </a:prstGeom>
          <a:noFill/>
        </p:spPr>
        <p:txBody>
          <a:bodyPr wrap="none" rtlCol="0">
            <a:spAutoFit/>
          </a:bodyPr>
          <a:lstStyle/>
          <a:p>
            <a:r>
              <a:rPr lang="en-US" sz="1000" dirty="0" smtClean="0">
                <a:solidFill>
                  <a:srgbClr val="D8262C"/>
                </a:solidFill>
              </a:rPr>
              <a:t>Encrypted file</a:t>
            </a:r>
            <a:endParaRPr lang="en-US" sz="1000" dirty="0">
              <a:solidFill>
                <a:srgbClr val="D8262C"/>
              </a:solidFill>
            </a:endParaRPr>
          </a:p>
        </p:txBody>
      </p:sp>
      <p:sp>
        <p:nvSpPr>
          <p:cNvPr id="33" name="TextBox 32"/>
          <p:cNvSpPr txBox="1"/>
          <p:nvPr/>
        </p:nvSpPr>
        <p:spPr>
          <a:xfrm>
            <a:off x="4775179" y="2832220"/>
            <a:ext cx="615874" cy="246221"/>
          </a:xfrm>
          <a:prstGeom prst="rect">
            <a:avLst/>
          </a:prstGeom>
          <a:noFill/>
        </p:spPr>
        <p:txBody>
          <a:bodyPr wrap="none" rtlCol="0">
            <a:spAutoFit/>
          </a:bodyPr>
          <a:lstStyle/>
          <a:p>
            <a:r>
              <a:rPr lang="en-US" sz="1000" dirty="0" smtClean="0">
                <a:solidFill>
                  <a:srgbClr val="D8262C"/>
                </a:solidFill>
              </a:rPr>
              <a:t>decrypt</a:t>
            </a:r>
            <a:endParaRPr lang="en-US" sz="1000" dirty="0">
              <a:solidFill>
                <a:srgbClr val="D8262C"/>
              </a:solidFill>
            </a:endParaRPr>
          </a:p>
        </p:txBody>
      </p:sp>
      <p:sp>
        <p:nvSpPr>
          <p:cNvPr id="34" name="TextBox 33"/>
          <p:cNvSpPr txBox="1"/>
          <p:nvPr/>
        </p:nvSpPr>
        <p:spPr>
          <a:xfrm>
            <a:off x="2766249" y="3451087"/>
            <a:ext cx="758798" cy="400110"/>
          </a:xfrm>
          <a:prstGeom prst="rect">
            <a:avLst/>
          </a:prstGeom>
          <a:noFill/>
        </p:spPr>
        <p:txBody>
          <a:bodyPr wrap="square" rtlCol="0">
            <a:spAutoFit/>
          </a:bodyPr>
          <a:lstStyle/>
          <a:p>
            <a:r>
              <a:rPr lang="en-US" sz="1000" dirty="0" smtClean="0">
                <a:solidFill>
                  <a:srgbClr val="D8262C"/>
                </a:solidFill>
              </a:rPr>
              <a:t>Receiver public key</a:t>
            </a:r>
            <a:endParaRPr lang="en-US" sz="1000" dirty="0">
              <a:solidFill>
                <a:srgbClr val="D8262C"/>
              </a:solidFill>
            </a:endParaRPr>
          </a:p>
        </p:txBody>
      </p:sp>
      <p:sp>
        <p:nvSpPr>
          <p:cNvPr id="35" name="TextBox 34"/>
          <p:cNvSpPr txBox="1"/>
          <p:nvPr/>
        </p:nvSpPr>
        <p:spPr>
          <a:xfrm>
            <a:off x="4703717" y="3451087"/>
            <a:ext cx="831462" cy="400110"/>
          </a:xfrm>
          <a:prstGeom prst="rect">
            <a:avLst/>
          </a:prstGeom>
          <a:noFill/>
        </p:spPr>
        <p:txBody>
          <a:bodyPr wrap="square" rtlCol="0">
            <a:spAutoFit/>
          </a:bodyPr>
          <a:lstStyle/>
          <a:p>
            <a:r>
              <a:rPr lang="en-US" sz="1000" dirty="0" smtClean="0">
                <a:solidFill>
                  <a:srgbClr val="D8262C"/>
                </a:solidFill>
              </a:rPr>
              <a:t>Receiver private key</a:t>
            </a:r>
            <a:endParaRPr lang="en-US" sz="1000" dirty="0">
              <a:solidFill>
                <a:srgbClr val="D8262C"/>
              </a:solidFill>
            </a:endParaRPr>
          </a:p>
        </p:txBody>
      </p:sp>
    </p:spTree>
    <p:extLst>
      <p:ext uri="{BB962C8B-B14F-4D97-AF65-F5344CB8AC3E}">
        <p14:creationId xmlns:p14="http://schemas.microsoft.com/office/powerpoint/2010/main" val="227851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Certificates</a:t>
            </a:r>
            <a:endParaRPr lang="en-US" sz="2800" dirty="0"/>
          </a:p>
        </p:txBody>
      </p:sp>
      <p:sp>
        <p:nvSpPr>
          <p:cNvPr id="11" name="Rectangle 7"/>
          <p:cNvSpPr>
            <a:spLocks noGrp="1" noChangeArrowheads="1"/>
          </p:cNvSpPr>
          <p:nvPr>
            <p:ph idx="1"/>
          </p:nvPr>
        </p:nvSpPr>
        <p:spPr>
          <a:xfrm>
            <a:off x="285750" y="904977"/>
            <a:ext cx="7772400" cy="3521025"/>
          </a:xfrm>
        </p:spPr>
        <p:txBody>
          <a:bodyPr>
            <a:normAutofit/>
          </a:bodyPr>
          <a:lstStyle/>
          <a:p>
            <a:pPr marL="285750" indent="-285750">
              <a:buFont typeface="Arial" panose="020B0604020202020204" pitchFamily="34" charset="0"/>
              <a:buChar char="•"/>
            </a:pPr>
            <a:r>
              <a:rPr lang="en-US" sz="2400" dirty="0" smtClean="0">
                <a:solidFill>
                  <a:schemeClr val="accent4">
                    <a:lumMod val="75000"/>
                  </a:schemeClr>
                </a:solidFill>
              </a:rPr>
              <a:t>Identifies an entity</a:t>
            </a:r>
          </a:p>
          <a:p>
            <a:pPr marL="285750" indent="-285750">
              <a:buFont typeface="Arial" panose="020B0604020202020204" pitchFamily="34" charset="0"/>
              <a:buChar char="•"/>
            </a:pPr>
            <a:r>
              <a:rPr lang="en-US" sz="2400" dirty="0" smtClean="0">
                <a:solidFill>
                  <a:schemeClr val="accent4">
                    <a:lumMod val="75000"/>
                  </a:schemeClr>
                </a:solidFill>
              </a:rPr>
              <a:t>Consists of public part and a private part</a:t>
            </a:r>
          </a:p>
          <a:p>
            <a:pPr marL="285750" indent="-285750">
              <a:buFont typeface="Arial" panose="020B0604020202020204" pitchFamily="34" charset="0"/>
              <a:buChar char="•"/>
            </a:pPr>
            <a:r>
              <a:rPr lang="en-US" sz="2400" dirty="0" smtClean="0">
                <a:solidFill>
                  <a:schemeClr val="accent4">
                    <a:lumMod val="75000"/>
                  </a:schemeClr>
                </a:solidFill>
              </a:rPr>
              <a:t>Each certificate contains a key within along with additional metadata– issuer, expiration date, subject, etc.</a:t>
            </a:r>
          </a:p>
          <a:p>
            <a:pPr marL="285750" indent="-285750">
              <a:buFont typeface="Arial" panose="020B0604020202020204" pitchFamily="34" charset="0"/>
              <a:buChar char="•"/>
            </a:pPr>
            <a:r>
              <a:rPr lang="en-US" sz="2400" dirty="0" smtClean="0">
                <a:solidFill>
                  <a:schemeClr val="accent4">
                    <a:lumMod val="75000"/>
                  </a:schemeClr>
                </a:solidFill>
              </a:rPr>
              <a:t>The certificate is signed – signed means verified.</a:t>
            </a:r>
            <a:endParaRPr lang="en-US" sz="2400" dirty="0">
              <a:solidFill>
                <a:schemeClr val="accent4">
                  <a:lumMod val="75000"/>
                </a:schemeClr>
              </a:solidFill>
            </a:endParaRPr>
          </a:p>
          <a:p>
            <a:endParaRPr lang="en-US" sz="2400" dirty="0">
              <a:solidFill>
                <a:schemeClr val="accent4">
                  <a:lumMod val="75000"/>
                </a:schemeClr>
              </a:solidFill>
            </a:endParaRPr>
          </a:p>
          <a:p>
            <a:pPr marL="0" indent="0">
              <a:buNone/>
            </a:pPr>
            <a:endParaRPr lang="en-US" dirty="0" smtClean="0"/>
          </a:p>
          <a:p>
            <a:pPr marL="457200" lvl="1" indent="0">
              <a:buNone/>
            </a:pPr>
            <a:endParaRPr lang="en-US" dirty="0" smtClean="0"/>
          </a:p>
          <a:p>
            <a:pPr marL="457200" lvl="1"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84205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Certificate Authority</a:t>
            </a:r>
            <a:endParaRPr lang="en-US" sz="2800" dirty="0"/>
          </a:p>
        </p:txBody>
      </p:sp>
      <p:sp>
        <p:nvSpPr>
          <p:cNvPr id="11" name="Rectangle 7"/>
          <p:cNvSpPr>
            <a:spLocks noGrp="1" noChangeArrowheads="1"/>
          </p:cNvSpPr>
          <p:nvPr>
            <p:ph idx="1"/>
          </p:nvPr>
        </p:nvSpPr>
        <p:spPr>
          <a:xfrm>
            <a:off x="285750" y="904977"/>
            <a:ext cx="7772400" cy="3521025"/>
          </a:xfrm>
        </p:spPr>
        <p:txBody>
          <a:bodyPr>
            <a:normAutofit/>
          </a:bodyPr>
          <a:lstStyle/>
          <a:p>
            <a:pPr marL="285750" indent="-285750">
              <a:buFont typeface="Arial" panose="020B0604020202020204" pitchFamily="34" charset="0"/>
              <a:buChar char="•"/>
            </a:pPr>
            <a:r>
              <a:rPr lang="en-US" sz="2400" dirty="0" smtClean="0">
                <a:solidFill>
                  <a:schemeClr val="accent4">
                    <a:lumMod val="75000"/>
                  </a:schemeClr>
                </a:solidFill>
              </a:rPr>
              <a:t>Entity that issues certificates</a:t>
            </a:r>
          </a:p>
          <a:p>
            <a:pPr marL="285750" indent="-285750">
              <a:buFont typeface="Arial" panose="020B0604020202020204" pitchFamily="34" charset="0"/>
              <a:buChar char="•"/>
            </a:pPr>
            <a:r>
              <a:rPr lang="en-US" sz="2400" dirty="0" smtClean="0">
                <a:solidFill>
                  <a:schemeClr val="accent4">
                    <a:lumMod val="75000"/>
                  </a:schemeClr>
                </a:solidFill>
              </a:rPr>
              <a:t>Used to sign digital certificates</a:t>
            </a:r>
          </a:p>
          <a:p>
            <a:pPr marL="285750" indent="-285750">
              <a:buFont typeface="Arial" panose="020B0604020202020204" pitchFamily="34" charset="0"/>
              <a:buChar char="•"/>
            </a:pPr>
            <a:r>
              <a:rPr lang="en-US" sz="2400" dirty="0" smtClean="0">
                <a:solidFill>
                  <a:schemeClr val="accent4">
                    <a:lumMod val="75000"/>
                  </a:schemeClr>
                </a:solidFill>
              </a:rPr>
              <a:t>Considered to be a trusted authority</a:t>
            </a:r>
          </a:p>
          <a:p>
            <a:pPr marL="285750" indent="-285750">
              <a:buFont typeface="Arial" panose="020B0604020202020204" pitchFamily="34" charset="0"/>
              <a:buChar char="•"/>
            </a:pPr>
            <a:r>
              <a:rPr lang="en-US" sz="2400" dirty="0" smtClean="0">
                <a:solidFill>
                  <a:schemeClr val="accent4">
                    <a:lumMod val="75000"/>
                  </a:schemeClr>
                </a:solidFill>
              </a:rPr>
              <a:t>Browsers and devices maintain a list of trusted CAs</a:t>
            </a:r>
          </a:p>
          <a:p>
            <a:pPr marL="285750" indent="-285750">
              <a:buFont typeface="Arial" panose="020B0604020202020204" pitchFamily="34" charset="0"/>
              <a:buChar char="•"/>
            </a:pPr>
            <a:endParaRPr lang="en-US" sz="2400" dirty="0">
              <a:solidFill>
                <a:schemeClr val="accent4">
                  <a:lumMod val="75000"/>
                </a:schemeClr>
              </a:solidFill>
            </a:endParaRPr>
          </a:p>
          <a:p>
            <a:endParaRPr lang="en-US" sz="2400" dirty="0">
              <a:solidFill>
                <a:schemeClr val="accent4">
                  <a:lumMod val="75000"/>
                </a:schemeClr>
              </a:solidFill>
            </a:endParaRPr>
          </a:p>
          <a:p>
            <a:pPr marL="0" indent="0">
              <a:buNone/>
            </a:pPr>
            <a:endParaRPr lang="en-US" dirty="0" smtClean="0"/>
          </a:p>
          <a:p>
            <a:pPr marL="457200" lvl="1" indent="0">
              <a:buNone/>
            </a:pPr>
            <a:endParaRPr lang="en-US" dirty="0" smtClean="0"/>
          </a:p>
          <a:p>
            <a:pPr marL="457200" lvl="1"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397224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7502"/>
            <a:ext cx="6584996" cy="478952"/>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t>Asymmetric encryption</a:t>
            </a:r>
            <a:endParaRPr lang="en-US" sz="2800" dirty="0"/>
          </a:p>
        </p:txBody>
      </p:sp>
      <p:sp>
        <p:nvSpPr>
          <p:cNvPr id="11" name="Rectangle 7"/>
          <p:cNvSpPr>
            <a:spLocks noGrp="1" noChangeArrowheads="1"/>
          </p:cNvSpPr>
          <p:nvPr>
            <p:ph idx="1"/>
          </p:nvPr>
        </p:nvSpPr>
        <p:spPr>
          <a:xfrm>
            <a:off x="285750" y="904978"/>
            <a:ext cx="7772400" cy="3394472"/>
          </a:xfrm>
        </p:spPr>
        <p:txBody>
          <a:bodyPr>
            <a:normAutofit fontScale="85000" lnSpcReduction="10000"/>
          </a:bodyPr>
          <a:lstStyle/>
          <a:p>
            <a:pPr marL="285750" indent="-285750">
              <a:buFont typeface="Arial" panose="020B0604020202020204" pitchFamily="34" charset="0"/>
              <a:buChar char="•"/>
            </a:pPr>
            <a:r>
              <a:rPr lang="en-US" sz="2000" dirty="0" smtClean="0">
                <a:solidFill>
                  <a:schemeClr val="accent4">
                    <a:lumMod val="75000"/>
                  </a:schemeClr>
                </a:solidFill>
              </a:rPr>
              <a:t>Let’s create a public and private key pair.</a:t>
            </a:r>
          </a:p>
          <a:p>
            <a:pPr marL="285750" indent="-285750">
              <a:buFont typeface="Arial" panose="020B0604020202020204" pitchFamily="34" charset="0"/>
              <a:buChar char="•"/>
            </a:pPr>
            <a:r>
              <a:rPr lang="en-US" sz="2000" dirty="0" smtClean="0">
                <a:solidFill>
                  <a:schemeClr val="accent4">
                    <a:lumMod val="75000"/>
                  </a:schemeClr>
                </a:solidFill>
              </a:rPr>
              <a:t>Have a look at </a:t>
            </a:r>
            <a:r>
              <a:rPr lang="en-US" sz="2000" dirty="0" err="1" smtClean="0">
                <a:solidFill>
                  <a:schemeClr val="accent4">
                    <a:lumMod val="75000"/>
                  </a:schemeClr>
                </a:solidFill>
              </a:rPr>
              <a:t>java.security.KeyPairGenerator</a:t>
            </a:r>
            <a:endParaRPr lang="en-US" sz="2000" dirty="0" smtClean="0">
              <a:solidFill>
                <a:schemeClr val="accent4">
                  <a:lumMod val="75000"/>
                </a:schemeClr>
              </a:solidFill>
            </a:endParaRPr>
          </a:p>
          <a:p>
            <a:pPr marL="285750" indent="-285750">
              <a:buFont typeface="Arial" panose="020B0604020202020204" pitchFamily="34" charset="0"/>
              <a:buChar char="•"/>
            </a:pPr>
            <a:r>
              <a:rPr lang="en-US" sz="2000" dirty="0" smtClean="0">
                <a:solidFill>
                  <a:schemeClr val="accent4">
                    <a:lumMod val="75000"/>
                  </a:schemeClr>
                </a:solidFill>
              </a:rPr>
              <a:t>Create RSA </a:t>
            </a:r>
            <a:r>
              <a:rPr lang="en-US" sz="2000" dirty="0" err="1" smtClean="0">
                <a:solidFill>
                  <a:schemeClr val="accent4">
                    <a:lumMod val="75000"/>
                  </a:schemeClr>
                </a:solidFill>
              </a:rPr>
              <a:t>keypair</a:t>
            </a:r>
            <a:r>
              <a:rPr lang="en-US" sz="2000" dirty="0" smtClean="0">
                <a:solidFill>
                  <a:schemeClr val="accent4">
                    <a:lumMod val="75000"/>
                  </a:schemeClr>
                </a:solidFill>
              </a:rPr>
              <a:t>. This is most commonly used.</a:t>
            </a:r>
          </a:p>
          <a:p>
            <a:pPr marL="285750" indent="-285750">
              <a:buFont typeface="Arial" panose="020B0604020202020204" pitchFamily="34" charset="0"/>
              <a:buChar char="•"/>
            </a:pPr>
            <a:r>
              <a:rPr lang="en-US" sz="2000" dirty="0" smtClean="0">
                <a:solidFill>
                  <a:schemeClr val="accent4">
                    <a:lumMod val="75000"/>
                  </a:schemeClr>
                </a:solidFill>
              </a:rPr>
              <a:t>To encrypt and decrypt something with public and private keys just use the same example as with symmetric encryption but just use different keys. In essence – the logic in Java for encryption and decryption does not depend on the type of encryption – it is the keys and algorithm used.</a:t>
            </a:r>
          </a:p>
          <a:p>
            <a:pPr marL="285750" indent="-285750">
              <a:buFont typeface="Arial" panose="020B0604020202020204" pitchFamily="34" charset="0"/>
              <a:buChar char="•"/>
            </a:pPr>
            <a:r>
              <a:rPr lang="en-US" sz="2100" dirty="0" smtClean="0">
                <a:solidFill>
                  <a:schemeClr val="accent4">
                    <a:lumMod val="75000"/>
                  </a:schemeClr>
                </a:solidFill>
              </a:rPr>
              <a:t>Hint: use </a:t>
            </a:r>
            <a:r>
              <a:rPr lang="en-US" sz="2100" dirty="0">
                <a:solidFill>
                  <a:schemeClr val="accent4">
                    <a:lumMod val="75000"/>
                  </a:schemeClr>
                </a:solidFill>
              </a:rPr>
              <a:t>algorithm “</a:t>
            </a:r>
            <a:r>
              <a:rPr lang="en-US" sz="2100" dirty="0" smtClean="0">
                <a:solidFill>
                  <a:schemeClr val="accent4">
                    <a:lumMod val="75000"/>
                  </a:schemeClr>
                </a:solidFill>
              </a:rPr>
              <a:t>RSA/ECB/OAEPWithSHA1AndMGF1Padding” for initializing the cipher.</a:t>
            </a:r>
          </a:p>
          <a:p>
            <a:pPr marL="285750" indent="-285750">
              <a:buFont typeface="Arial" panose="020B0604020202020204" pitchFamily="34" charset="0"/>
              <a:buChar char="•"/>
            </a:pPr>
            <a:r>
              <a:rPr lang="en-US" sz="2100" dirty="0" smtClean="0">
                <a:solidFill>
                  <a:schemeClr val="accent4">
                    <a:lumMod val="75000"/>
                  </a:schemeClr>
                </a:solidFill>
              </a:rPr>
              <a:t>Follow the </a:t>
            </a:r>
            <a:r>
              <a:rPr lang="en-US" sz="2100" dirty="0">
                <a:solidFill>
                  <a:schemeClr val="accent4">
                    <a:lumMod val="75000"/>
                  </a:schemeClr>
                </a:solidFill>
              </a:rPr>
              <a:t>Oracle guide: https://docs.oracle.com/javase/tutorial/security/apisign/step2.html</a:t>
            </a:r>
          </a:p>
          <a:p>
            <a:pPr marL="0" indent="0">
              <a:buNone/>
            </a:pPr>
            <a:endParaRPr lang="en-US" dirty="0" smtClean="0"/>
          </a:p>
          <a:p>
            <a:pPr marL="457200" lvl="1" indent="0">
              <a:buNone/>
            </a:pPr>
            <a:endParaRPr lang="en-US" dirty="0" smtClean="0"/>
          </a:p>
          <a:p>
            <a:pPr marL="457200" lvl="1"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
        <p:nvSpPr>
          <p:cNvPr id="2" name="TextBox 1"/>
          <p:cNvSpPr txBox="1"/>
          <p:nvPr/>
        </p:nvSpPr>
        <p:spPr>
          <a:xfrm>
            <a:off x="232413" y="467662"/>
            <a:ext cx="2020105" cy="400110"/>
          </a:xfrm>
          <a:prstGeom prst="rect">
            <a:avLst/>
          </a:prstGeom>
          <a:noFill/>
        </p:spPr>
        <p:txBody>
          <a:bodyPr wrap="none" rtlCol="0">
            <a:spAutoFit/>
          </a:bodyPr>
          <a:lstStyle/>
          <a:p>
            <a:r>
              <a:rPr lang="en-US" sz="2000" dirty="0" smtClean="0">
                <a:solidFill>
                  <a:schemeClr val="accent4">
                    <a:lumMod val="60000"/>
                    <a:lumOff val="40000"/>
                  </a:schemeClr>
                </a:solidFill>
              </a:rPr>
              <a:t>Using with Java</a:t>
            </a:r>
            <a:endParaRPr lang="en-US" sz="2000" dirty="0">
              <a:solidFill>
                <a:schemeClr val="accent4">
                  <a:lumMod val="60000"/>
                  <a:lumOff val="40000"/>
                </a:schemeClr>
              </a:solidFill>
            </a:endParaRPr>
          </a:p>
        </p:txBody>
      </p:sp>
    </p:spTree>
    <p:extLst>
      <p:ext uri="{BB962C8B-B14F-4D97-AF65-F5344CB8AC3E}">
        <p14:creationId xmlns:p14="http://schemas.microsoft.com/office/powerpoint/2010/main" val="13011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xway">
  <a:themeElements>
    <a:clrScheme name="Axway Colors">
      <a:dk1>
        <a:srgbClr val="000000"/>
      </a:dk1>
      <a:lt1>
        <a:srgbClr val="FFFFFF"/>
      </a:lt1>
      <a:dk2>
        <a:srgbClr val="44546A"/>
      </a:dk2>
      <a:lt2>
        <a:srgbClr val="E7E6E6"/>
      </a:lt2>
      <a:accent1>
        <a:srgbClr val="DC3C3E"/>
      </a:accent1>
      <a:accent2>
        <a:srgbClr val="802C56"/>
      </a:accent2>
      <a:accent3>
        <a:srgbClr val="B61A43"/>
      </a:accent3>
      <a:accent4>
        <a:srgbClr val="878A8D"/>
      </a:accent4>
      <a:accent5>
        <a:srgbClr val="D2D2D1"/>
      </a:accent5>
      <a:accent6>
        <a:srgbClr val="8BA9BA"/>
      </a:accent6>
      <a:hlink>
        <a:srgbClr val="6286BA"/>
      </a:hlink>
      <a:folHlink>
        <a:srgbClr val="4C4484"/>
      </a:folHlink>
    </a:clrScheme>
    <a:fontScheme name="Axway">
      <a:majorFont>
        <a:latin typeface="Roboto Regular"/>
        <a:ea typeface=""/>
        <a:cs typeface=""/>
      </a:majorFont>
      <a:minorFont>
        <a:latin typeface="Robot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xway" id="{6F4AF3CA-2F6D-2E4F-B2C9-C16E11AAE816}" vid="{593A1C19-AA97-4146-A909-256FBF8418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Axway</Template>
  <TotalTime>942</TotalTime>
  <Words>1210</Words>
  <Application>Microsoft Office PowerPoint</Application>
  <PresentationFormat>On-screen Show (16:9)</PresentationFormat>
  <Paragraphs>174</Paragraphs>
  <Slides>18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Roboto</vt:lpstr>
      <vt:lpstr>Roboto Regular</vt:lpstr>
      <vt:lpstr>Axway</vt:lpstr>
      <vt:lpstr>Encryption in Java</vt:lpstr>
      <vt:lpstr>Encryption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Homework</vt:lpstr>
      <vt:lpstr>Homework</vt:lpstr>
      <vt:lpstr>Thanks for your attention!</vt:lpstr>
    </vt:vector>
  </TitlesOfParts>
  <Manager/>
  <Company>Axway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Axway Powerpoint Template</dc:title>
  <dc:subject/>
  <dc:creator>Axway Inc.</dc:creator>
  <cp:keywords/>
  <dc:description/>
  <cp:lastModifiedBy>Andrey Andreev</cp:lastModifiedBy>
  <cp:revision>775</cp:revision>
  <cp:lastPrinted>2016-10-30T22:56:54Z</cp:lastPrinted>
  <dcterms:created xsi:type="dcterms:W3CDTF">2016-09-16T17:34:24Z</dcterms:created>
  <dcterms:modified xsi:type="dcterms:W3CDTF">2016-11-17T12:30:17Z</dcterms:modified>
  <cp:category/>
</cp:coreProperties>
</file>